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8" r:id="rId5"/>
    <p:sldId id="272" r:id="rId6"/>
    <p:sldId id="270" r:id="rId7"/>
    <p:sldId id="261" r:id="rId8"/>
    <p:sldId id="262" r:id="rId9"/>
    <p:sldId id="264" r:id="rId10"/>
    <p:sldId id="263" r:id="rId11"/>
    <p:sldId id="265" r:id="rId12"/>
    <p:sldId id="266" r:id="rId13"/>
    <p:sldId id="273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9006-1DD9-464B-BF08-64D7CE258968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9006-1DD9-464B-BF08-64D7CE258968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9006-1DD9-464B-BF08-64D7CE258968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9006-1DD9-464B-BF08-64D7CE258968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9006-1DD9-464B-BF08-64D7CE258968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9006-1DD9-464B-BF08-64D7CE258968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9006-1DD9-464B-BF08-64D7CE258968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9006-1DD9-464B-BF08-64D7CE258968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9006-1DD9-464B-BF08-64D7CE258968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9006-1DD9-464B-BF08-64D7CE258968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9006-1DD9-464B-BF08-64D7CE258968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A9006-1DD9-464B-BF08-64D7CE258968}" type="datetimeFigureOut">
              <a:rPr lang="fr-FR" smtClean="0"/>
              <a:pPr/>
              <a:t>26/04/2023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5C9AD-D85B-4531-AB56-6E380AFA20C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285852" y="428604"/>
            <a:ext cx="642034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800" dirty="0" smtClean="0">
                <a:latin typeface="Arial" pitchFamily="34" charset="0"/>
                <a:cs typeface="Arial" pitchFamily="34" charset="0"/>
              </a:rPr>
              <a:t>   10 bonnes raisons </a:t>
            </a:r>
          </a:p>
          <a:p>
            <a:r>
              <a:rPr lang="fr-FR" sz="4800" dirty="0" smtClean="0">
                <a:latin typeface="Arial" pitchFamily="34" charset="0"/>
                <a:cs typeface="Arial" pitchFamily="34" charset="0"/>
              </a:rPr>
              <a:t>d’apprendre l’allemand</a:t>
            </a:r>
            <a:endParaRPr lang="fr-FR" sz="4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357430"/>
            <a:ext cx="3000396" cy="3505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3714744" y="2714620"/>
            <a:ext cx="4973156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0" u="none" strike="noStrike" dirty="0" smtClean="0"/>
              <a:t>Vous vous demandez peut-être</a:t>
            </a:r>
          </a:p>
          <a:p>
            <a:r>
              <a:rPr lang="fr-FR" sz="2800" b="0" u="none" strike="noStrike" dirty="0" smtClean="0"/>
              <a:t> quelle seconde langue vivante </a:t>
            </a:r>
          </a:p>
          <a:p>
            <a:r>
              <a:rPr lang="fr-FR" sz="2800" b="0" u="none" strike="noStrike" dirty="0" smtClean="0"/>
              <a:t>choisir, et en quoi cette langue </a:t>
            </a:r>
          </a:p>
          <a:p>
            <a:r>
              <a:rPr lang="fr-FR" sz="2800" dirty="0"/>
              <a:t> </a:t>
            </a:r>
            <a:r>
              <a:rPr lang="fr-FR" sz="2800" b="0" u="none" strike="noStrike" dirty="0" smtClean="0"/>
              <a:t>pourrait être un plus pour votre </a:t>
            </a:r>
          </a:p>
          <a:p>
            <a:r>
              <a:rPr lang="fr-FR" sz="2800" dirty="0"/>
              <a:t>e</a:t>
            </a:r>
            <a:r>
              <a:rPr lang="fr-FR" sz="2800" dirty="0" smtClean="0"/>
              <a:t>nfant</a:t>
            </a:r>
            <a:r>
              <a:rPr lang="fr-FR" sz="2800" b="0" u="none" strike="noStrike" dirty="0" smtClean="0"/>
              <a:t>. </a:t>
            </a:r>
          </a:p>
          <a:p>
            <a:r>
              <a:rPr lang="fr-FR" sz="2800" b="0" u="none" strike="noStrike" dirty="0" smtClean="0"/>
              <a:t>Voici quelques éléments </a:t>
            </a:r>
          </a:p>
          <a:p>
            <a:r>
              <a:rPr lang="fr-FR" sz="2800" b="0" u="none" strike="noStrike" dirty="0" smtClean="0"/>
              <a:t>pour nourrir votre réflexion.</a:t>
            </a:r>
          </a:p>
          <a:p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age associé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82042">
            <a:off x="422324" y="4303616"/>
            <a:ext cx="2644380" cy="1980733"/>
          </a:xfrm>
          <a:prstGeom prst="rect">
            <a:avLst/>
          </a:prstGeom>
          <a:noFill/>
        </p:spPr>
      </p:pic>
      <p:sp>
        <p:nvSpPr>
          <p:cNvPr id="2" name="ZoneTexte 1"/>
          <p:cNvSpPr txBox="1"/>
          <p:nvPr/>
        </p:nvSpPr>
        <p:spPr>
          <a:xfrm>
            <a:off x="1142976" y="500042"/>
            <a:ext cx="720460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Nouer des liens avec de </a:t>
            </a:r>
            <a:r>
              <a:rPr lang="fr-FR" sz="3200" b="1" dirty="0" smtClean="0"/>
              <a:t>jeunes allemands </a:t>
            </a:r>
          </a:p>
          <a:p>
            <a:r>
              <a:rPr lang="fr-FR" sz="3200" dirty="0" smtClean="0"/>
              <a:t>en participant à des </a:t>
            </a:r>
            <a:r>
              <a:rPr lang="fr-FR" sz="3200" b="1" dirty="0" smtClean="0"/>
              <a:t>échanges</a:t>
            </a:r>
            <a:endParaRPr lang="fr-FR" sz="3200" b="1" dirty="0"/>
          </a:p>
        </p:txBody>
      </p:sp>
      <p:pic>
        <p:nvPicPr>
          <p:cNvPr id="5" name="Picture 4" descr="D:\Photo échange franco-allemand\photo groupe  2019_fichiers\main_data\P1110013.JPG"/>
          <p:cNvPicPr>
            <a:picLocks noChangeAspect="1" noChangeArrowheads="1"/>
          </p:cNvPicPr>
          <p:nvPr/>
        </p:nvPicPr>
        <p:blipFill>
          <a:blip r:embed="rId3" cstate="print"/>
          <a:srcRect l="7143" t="14286" r="10714" b="22222"/>
          <a:stretch>
            <a:fillRect/>
          </a:stretch>
        </p:blipFill>
        <p:spPr bwMode="auto">
          <a:xfrm rot="1415702">
            <a:off x="4250909" y="2834483"/>
            <a:ext cx="4336521" cy="2513925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3214678" y="5572140"/>
            <a:ext cx="26972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notre collège partenaire</a:t>
            </a:r>
          </a:p>
          <a:p>
            <a:r>
              <a:rPr lang="fr-FR" sz="2000" dirty="0" smtClean="0"/>
              <a:t>près de Stuttgart</a:t>
            </a:r>
            <a:endParaRPr lang="fr-FR" sz="2000" dirty="0"/>
          </a:p>
        </p:txBody>
      </p:sp>
      <p:sp>
        <p:nvSpPr>
          <p:cNvPr id="7" name="ZoneTexte 6"/>
          <p:cNvSpPr txBox="1"/>
          <p:nvPr/>
        </p:nvSpPr>
        <p:spPr>
          <a:xfrm>
            <a:off x="6643702" y="2071678"/>
            <a:ext cx="221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sortie avec les </a:t>
            </a:r>
          </a:p>
          <a:p>
            <a:r>
              <a:rPr lang="fr-FR" sz="2000" dirty="0" smtClean="0"/>
              <a:t>       correspondants</a:t>
            </a:r>
            <a:endParaRPr lang="fr-FR" sz="2000" dirty="0"/>
          </a:p>
        </p:txBody>
      </p:sp>
      <p:sp>
        <p:nvSpPr>
          <p:cNvPr id="8" name="ZoneTexte 7"/>
          <p:cNvSpPr txBox="1"/>
          <p:nvPr/>
        </p:nvSpPr>
        <p:spPr>
          <a:xfrm>
            <a:off x="214282" y="1857364"/>
            <a:ext cx="42346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Apprendre </a:t>
            </a:r>
            <a:r>
              <a:rPr lang="fr-FR" sz="3200" b="1" dirty="0" smtClean="0"/>
              <a:t>sur le terrain</a:t>
            </a:r>
            <a:endParaRPr lang="fr-FR" sz="32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2214546" y="3857628"/>
            <a:ext cx="15638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smtClean="0"/>
              <a:t> Grandir</a:t>
            </a:r>
            <a:endParaRPr lang="fr-FR" sz="32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428596" y="500042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/>
              <a:t>8</a:t>
            </a:r>
            <a:endParaRPr lang="fr-FR" sz="4000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2071670" y="2714620"/>
            <a:ext cx="20074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échanges de lettres</a:t>
            </a:r>
          </a:p>
          <a:p>
            <a:r>
              <a:rPr lang="fr-FR" dirty="0" smtClean="0"/>
              <a:t> et de </a:t>
            </a:r>
            <a:r>
              <a:rPr lang="fr-FR" dirty="0" smtClean="0"/>
              <a:t>vidéos</a:t>
            </a:r>
            <a:endParaRPr lang="fr-FR" dirty="0"/>
          </a:p>
        </p:txBody>
      </p:sp>
      <p:pic>
        <p:nvPicPr>
          <p:cNvPr id="12" name="Picture 3"/>
          <p:cNvPicPr/>
          <p:nvPr/>
        </p:nvPicPr>
        <p:blipFill>
          <a:blip r:embed="rId4" cstate="print"/>
          <a:stretch/>
        </p:blipFill>
        <p:spPr>
          <a:xfrm rot="20865181">
            <a:off x="449767" y="2609652"/>
            <a:ext cx="1648680" cy="1945038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8596" y="214290"/>
            <a:ext cx="771530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 smtClean="0"/>
              <a:t>9       </a:t>
            </a:r>
            <a:r>
              <a:rPr lang="fr-FR" sz="3200" dirty="0" smtClean="0"/>
              <a:t>Des cours vivants, ludiques et variés:</a:t>
            </a:r>
          </a:p>
          <a:p>
            <a:r>
              <a:rPr lang="fr-FR" dirty="0" smtClean="0"/>
              <a:t/>
            </a:r>
            <a:br>
              <a:rPr lang="fr-FR" dirty="0" smtClean="0"/>
            </a:br>
            <a:endParaRPr lang="fr-FR" u="none" strike="noStrike" dirty="0"/>
          </a:p>
        </p:txBody>
      </p:sp>
      <p:sp>
        <p:nvSpPr>
          <p:cNvPr id="4" name="Rectangle 3"/>
          <p:cNvSpPr/>
          <p:nvPr/>
        </p:nvSpPr>
        <p:spPr>
          <a:xfrm>
            <a:off x="285720" y="928670"/>
            <a:ext cx="376430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/>
              <a:t>des </a:t>
            </a:r>
            <a:r>
              <a:rPr lang="fr-FR" sz="2800" b="1" dirty="0" smtClean="0"/>
              <a:t>jeux</a:t>
            </a:r>
            <a:r>
              <a:rPr lang="fr-FR" sz="2800" dirty="0" smtClean="0"/>
              <a:t> pour apprendre</a:t>
            </a:r>
          </a:p>
          <a:p>
            <a:r>
              <a:rPr lang="fr-FR" sz="2800" dirty="0" smtClean="0"/>
              <a:t>en s'amusant</a:t>
            </a:r>
            <a:endParaRPr lang="fr-FR" sz="2800" b="0" u="none" strike="noStrike" dirty="0"/>
          </a:p>
        </p:txBody>
      </p:sp>
      <p:sp>
        <p:nvSpPr>
          <p:cNvPr id="5" name="ZoneTexte 4"/>
          <p:cNvSpPr txBox="1"/>
          <p:nvPr/>
        </p:nvSpPr>
        <p:spPr>
          <a:xfrm>
            <a:off x="2500298" y="2428868"/>
            <a:ext cx="36840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des activités </a:t>
            </a:r>
            <a:r>
              <a:rPr lang="fr-FR" sz="2800" b="1" dirty="0" smtClean="0"/>
              <a:t>en groupes</a:t>
            </a:r>
            <a:endParaRPr lang="fr-FR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2571736" y="557214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2800" dirty="0" smtClean="0"/>
              <a:t>  des vidéos, des jeux de rôles</a:t>
            </a:r>
          </a:p>
          <a:p>
            <a:r>
              <a:rPr lang="fr-FR" sz="2800" dirty="0" smtClean="0"/>
              <a:t>    pour s'entraîner </a:t>
            </a:r>
            <a:r>
              <a:rPr lang="fr-FR" sz="2800" b="1" dirty="0" smtClean="0"/>
              <a:t>à l'oral</a:t>
            </a:r>
            <a:endParaRPr lang="fr-FR" sz="2800" b="1" u="none" strike="noStrike" dirty="0"/>
          </a:p>
        </p:txBody>
      </p:sp>
      <p:pic>
        <p:nvPicPr>
          <p:cNvPr id="7" name="Picture 3" descr="E:\CléEchange\jeux de piste efa\IMGP0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1785926"/>
            <a:ext cx="2238391" cy="1678793"/>
          </a:xfrm>
          <a:prstGeom prst="rect">
            <a:avLst/>
          </a:prstGeom>
          <a:noFill/>
        </p:spPr>
      </p:pic>
      <p:pic>
        <p:nvPicPr>
          <p:cNvPr id="8" name="Picture 2" descr="D:\Weihnachten\IMG_20211214_161145.jpg"/>
          <p:cNvPicPr>
            <a:picLocks noChangeAspect="1" noChangeArrowheads="1"/>
          </p:cNvPicPr>
          <p:nvPr/>
        </p:nvPicPr>
        <p:blipFill>
          <a:blip r:embed="rId3" cstate="print"/>
          <a:srcRect b="11956"/>
          <a:stretch>
            <a:fillRect/>
          </a:stretch>
        </p:blipFill>
        <p:spPr bwMode="auto">
          <a:xfrm>
            <a:off x="428596" y="2000240"/>
            <a:ext cx="1428760" cy="1677240"/>
          </a:xfrm>
          <a:prstGeom prst="rect">
            <a:avLst/>
          </a:prstGeom>
          <a:noFill/>
        </p:spPr>
      </p:pic>
      <p:pic>
        <p:nvPicPr>
          <p:cNvPr id="10" name="Picture 2" descr="G:\écoles primaires 2022\vlcsnap-2022-05-06-10h05m41s31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1142984"/>
            <a:ext cx="2112079" cy="1214446"/>
          </a:xfrm>
          <a:prstGeom prst="rect">
            <a:avLst/>
          </a:prstGeom>
          <a:noFill/>
        </p:spPr>
      </p:pic>
      <p:sp>
        <p:nvSpPr>
          <p:cNvPr id="13" name="ZoneTexte 12"/>
          <p:cNvSpPr txBox="1"/>
          <p:nvPr/>
        </p:nvSpPr>
        <p:spPr>
          <a:xfrm>
            <a:off x="285720" y="3786190"/>
            <a:ext cx="1902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Atelier pâtisseries </a:t>
            </a:r>
          </a:p>
          <a:p>
            <a:r>
              <a:rPr lang="fr-FR" dirty="0" smtClean="0"/>
              <a:t>de Noël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7000892" y="928670"/>
            <a:ext cx="1787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Jeu de piste dans</a:t>
            </a:r>
          </a:p>
          <a:p>
            <a:r>
              <a:rPr lang="fr-FR" dirty="0" smtClean="0"/>
              <a:t>le village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500034" y="6286520"/>
            <a:ext cx="991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Carnaval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6643702" y="4000504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Visite guidée pour les </a:t>
            </a:r>
          </a:p>
          <a:p>
            <a:r>
              <a:rPr lang="fr-FR" dirty="0" smtClean="0"/>
              <a:t>correspondants</a:t>
            </a:r>
            <a:endParaRPr lang="fr-FR" dirty="0"/>
          </a:p>
        </p:txBody>
      </p:sp>
      <p:pic>
        <p:nvPicPr>
          <p:cNvPr id="17" name="Picture 2" descr="C:\Users\professeur\Documents\Frühstück\IMGP0074.JPG"/>
          <p:cNvPicPr>
            <a:picLocks noChangeAspect="1" noChangeArrowheads="1"/>
          </p:cNvPicPr>
          <p:nvPr/>
        </p:nvPicPr>
        <p:blipFill rotWithShape="1">
          <a:blip r:embed="rId5" cstate="print"/>
          <a:srcRect l="13276" t="11858" r="4857" b="14025"/>
          <a:stretch/>
        </p:blipFill>
        <p:spPr bwMode="auto">
          <a:xfrm>
            <a:off x="2285984" y="3143248"/>
            <a:ext cx="2071702" cy="1399799"/>
          </a:xfrm>
          <a:prstGeom prst="rect">
            <a:avLst/>
          </a:prstGeom>
          <a:noFill/>
        </p:spPr>
      </p:pic>
      <p:sp>
        <p:nvSpPr>
          <p:cNvPr id="18" name="ZoneTexte 17"/>
          <p:cNvSpPr txBox="1"/>
          <p:nvPr/>
        </p:nvSpPr>
        <p:spPr>
          <a:xfrm>
            <a:off x="2428860" y="4643446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      Petit déjeuner</a:t>
            </a:r>
          </a:p>
          <a:p>
            <a:r>
              <a:rPr lang="fr-FR" dirty="0" smtClean="0"/>
              <a:t>         allemand              Chasse aux œufs</a:t>
            </a:r>
          </a:p>
          <a:p>
            <a:r>
              <a:rPr lang="fr-FR" dirty="0" smtClean="0"/>
              <a:t>                                        de pâques</a:t>
            </a:r>
            <a:endParaRPr lang="fr-FR" dirty="0"/>
          </a:p>
        </p:txBody>
      </p:sp>
      <p:pic>
        <p:nvPicPr>
          <p:cNvPr id="1026" name="Picture 2" descr="E:\Ostern\Ostern 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357562"/>
            <a:ext cx="1809731" cy="1357298"/>
          </a:xfrm>
          <a:prstGeom prst="rect">
            <a:avLst/>
          </a:prstGeom>
          <a:noFill/>
        </p:spPr>
      </p:pic>
      <p:pic>
        <p:nvPicPr>
          <p:cNvPr id="19" name="Picture 2" descr="E:\Karneval\6B 2023 bi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4714884"/>
            <a:ext cx="2476517" cy="1857388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72330" y="4786322"/>
            <a:ext cx="17684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71472" y="1071546"/>
            <a:ext cx="75411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/>
              <a:t>France-Allemagne</a:t>
            </a:r>
            <a:r>
              <a:rPr lang="fr-FR" sz="3600" dirty="0" smtClean="0"/>
              <a:t>: une relation unique</a:t>
            </a:r>
          </a:p>
          <a:p>
            <a:r>
              <a:rPr lang="fr-FR" sz="3600" dirty="0" smtClean="0"/>
              <a:t>                                   en </a:t>
            </a:r>
            <a:r>
              <a:rPr lang="fr-FR" sz="3600" b="1" dirty="0" smtClean="0"/>
              <a:t>Europe</a:t>
            </a:r>
            <a:endParaRPr lang="fr-FR" sz="3600" b="1" dirty="0"/>
          </a:p>
        </p:txBody>
      </p:sp>
      <p:sp>
        <p:nvSpPr>
          <p:cNvPr id="3" name="Rectangle 2"/>
          <p:cNvSpPr/>
          <p:nvPr/>
        </p:nvSpPr>
        <p:spPr>
          <a:xfrm>
            <a:off x="642910" y="285749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2800" dirty="0" smtClean="0"/>
              <a:t>des objectifs communs, </a:t>
            </a:r>
          </a:p>
          <a:p>
            <a:r>
              <a:rPr lang="fr-FR" sz="2800" dirty="0" smtClean="0"/>
              <a:t>des coopérations concrètes</a:t>
            </a:r>
            <a:endParaRPr lang="fr-FR" sz="2800" b="0" u="none" strike="noStrike" dirty="0"/>
          </a:p>
        </p:txBody>
      </p:sp>
      <p:sp>
        <p:nvSpPr>
          <p:cNvPr id="4" name="Rectangle 3"/>
          <p:cNvSpPr/>
          <p:nvPr/>
        </p:nvSpPr>
        <p:spPr>
          <a:xfrm>
            <a:off x="1357290" y="4429132"/>
            <a:ext cx="68580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 smtClean="0"/>
              <a:t>de nombreux partenariats (stages, échanges) entre les écoles, les universités, </a:t>
            </a:r>
          </a:p>
          <a:p>
            <a:r>
              <a:rPr lang="fr-FR" sz="2800" smtClean="0"/>
              <a:t>les </a:t>
            </a:r>
            <a:r>
              <a:rPr lang="fr-FR" sz="2800" dirty="0" smtClean="0"/>
              <a:t>entreprises et les communes</a:t>
            </a:r>
            <a:endParaRPr lang="fr-FR" sz="2800" b="0" u="none" strike="noStrike" dirty="0"/>
          </a:p>
        </p:txBody>
      </p:sp>
      <p:sp>
        <p:nvSpPr>
          <p:cNvPr id="5" name="ZoneTexte 4"/>
          <p:cNvSpPr txBox="1"/>
          <p:nvPr/>
        </p:nvSpPr>
        <p:spPr>
          <a:xfrm>
            <a:off x="357158" y="285728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smtClean="0"/>
              <a:t>10</a:t>
            </a:r>
            <a:endParaRPr lang="fr-FR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11560" y="836712"/>
            <a:ext cx="7921784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Sources:</a:t>
            </a:r>
          </a:p>
          <a:p>
            <a:endParaRPr lang="fr-FR" dirty="0" smtClean="0"/>
          </a:p>
          <a:p>
            <a:r>
              <a:rPr lang="fr-FR" dirty="0" smtClean="0"/>
              <a:t>Chambre franco-allemande de Commerce et d’Industrie</a:t>
            </a:r>
          </a:p>
          <a:p>
            <a:r>
              <a:rPr lang="fr-FR" dirty="0" smtClean="0"/>
              <a:t>Goethe- Institut</a:t>
            </a:r>
          </a:p>
          <a:p>
            <a:r>
              <a:rPr lang="fr-FR" dirty="0" smtClean="0"/>
              <a:t>Eurostat</a:t>
            </a:r>
          </a:p>
          <a:p>
            <a:r>
              <a:rPr lang="fr-FR" dirty="0" smtClean="0"/>
              <a:t>Office franco-allemand pour la Jeunesse</a:t>
            </a:r>
          </a:p>
          <a:p>
            <a:r>
              <a:rPr lang="fr-FR" dirty="0" smtClean="0"/>
              <a:t>Office National Allemand du Tourisme</a:t>
            </a:r>
          </a:p>
          <a:p>
            <a:r>
              <a:rPr lang="fr-FR" dirty="0" smtClean="0"/>
              <a:t>Office allemand d’échange universitaire</a:t>
            </a:r>
          </a:p>
          <a:p>
            <a:r>
              <a:rPr lang="fr-FR" dirty="0" smtClean="0"/>
              <a:t>allemandlouisemichel.jimdo.com</a:t>
            </a:r>
          </a:p>
          <a:p>
            <a:r>
              <a:rPr lang="fr-FR" dirty="0" smtClean="0"/>
              <a:t>Rapport d’enquête  «Analyse des besoins des employeurs français au regard  des</a:t>
            </a:r>
          </a:p>
          <a:p>
            <a:r>
              <a:rPr lang="fr-FR" dirty="0" smtClean="0"/>
              <a:t>Compétences en langues vivantes étrangères », Langue et employabilité, juin 2015</a:t>
            </a:r>
          </a:p>
          <a:p>
            <a:r>
              <a:rPr lang="fr-FR" dirty="0" smtClean="0"/>
              <a:t>Mmes Porte et </a:t>
            </a:r>
            <a:r>
              <a:rPr lang="fr-FR" dirty="0" err="1" smtClean="0"/>
              <a:t>Demunck</a:t>
            </a:r>
            <a:r>
              <a:rPr lang="fr-FR" dirty="0" smtClean="0"/>
              <a:t> pour </a:t>
            </a:r>
            <a:r>
              <a:rPr lang="fr-FR" smtClean="0"/>
              <a:t>les photographies </a:t>
            </a:r>
            <a:r>
              <a:rPr lang="fr-FR" dirty="0" smtClean="0"/>
              <a:t>du voyage à Munich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85852" y="1142984"/>
            <a:ext cx="288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/>
              <a:t> </a:t>
            </a:r>
            <a:endParaRPr lang="fr-FR" sz="3600" dirty="0"/>
          </a:p>
        </p:txBody>
      </p:sp>
      <p:sp>
        <p:nvSpPr>
          <p:cNvPr id="3" name="Rectangle 2"/>
          <p:cNvSpPr/>
          <p:nvPr/>
        </p:nvSpPr>
        <p:spPr>
          <a:xfrm>
            <a:off x="642910" y="500042"/>
            <a:ext cx="800105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/>
              <a:t> </a:t>
            </a:r>
            <a:r>
              <a:rPr lang="fr-FR" sz="4000" b="1" dirty="0" smtClean="0"/>
              <a:t>1</a:t>
            </a:r>
          </a:p>
          <a:p>
            <a:r>
              <a:rPr lang="fr-FR" sz="3200" dirty="0" smtClean="0"/>
              <a:t>       L’allemand est </a:t>
            </a:r>
            <a:r>
              <a:rPr lang="fr-FR" sz="3200" b="1" dirty="0" smtClean="0"/>
              <a:t>la langue la plus parlée en</a:t>
            </a:r>
          </a:p>
          <a:p>
            <a:r>
              <a:rPr lang="fr-FR" sz="3200" b="1" dirty="0" smtClean="0"/>
              <a:t>       Europe</a:t>
            </a:r>
            <a:r>
              <a:rPr lang="fr-FR" sz="3200" dirty="0" smtClean="0"/>
              <a:t>. C’est la langue maternelle de 100</a:t>
            </a:r>
          </a:p>
          <a:p>
            <a:r>
              <a:rPr lang="fr-FR" sz="3200" dirty="0" smtClean="0"/>
              <a:t>       millions d’Européens. </a:t>
            </a:r>
            <a:endParaRPr lang="fr-FR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357562"/>
            <a:ext cx="2786081" cy="291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Connecteur droit avec flèche 5"/>
          <p:cNvCxnSpPr/>
          <p:nvPr/>
        </p:nvCxnSpPr>
        <p:spPr>
          <a:xfrm>
            <a:off x="3143240" y="3929066"/>
            <a:ext cx="785818" cy="428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1785918" y="3214686"/>
            <a:ext cx="1510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Allemagne</a:t>
            </a:r>
            <a:endParaRPr lang="fr-FR" sz="2400" dirty="0"/>
          </a:p>
        </p:txBody>
      </p:sp>
      <p:cxnSp>
        <p:nvCxnSpPr>
          <p:cNvPr id="11" name="Connecteur droit avec flèche 10"/>
          <p:cNvCxnSpPr/>
          <p:nvPr/>
        </p:nvCxnSpPr>
        <p:spPr>
          <a:xfrm rot="5400000">
            <a:off x="6322231" y="4893479"/>
            <a:ext cx="785818" cy="428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6643702" y="4071942"/>
            <a:ext cx="1250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Autriche</a:t>
            </a:r>
            <a:endParaRPr lang="fr-FR" sz="2400" dirty="0"/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2571736" y="5572140"/>
            <a:ext cx="1057276" cy="571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1357290" y="5214950"/>
            <a:ext cx="952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Suisse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85852" y="1142984"/>
            <a:ext cx="288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/>
              <a:t> </a:t>
            </a:r>
            <a:endParaRPr lang="fr-FR" sz="3600" dirty="0"/>
          </a:p>
        </p:txBody>
      </p:sp>
      <p:sp>
        <p:nvSpPr>
          <p:cNvPr id="3" name="Rectangle 2"/>
          <p:cNvSpPr/>
          <p:nvPr/>
        </p:nvSpPr>
        <p:spPr>
          <a:xfrm>
            <a:off x="214282" y="500043"/>
            <a:ext cx="84296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 smtClean="0"/>
              <a:t>2</a:t>
            </a:r>
            <a:r>
              <a:rPr lang="fr-FR" sz="3200" dirty="0" smtClean="0"/>
              <a:t>    L’allemand est </a:t>
            </a:r>
            <a:r>
              <a:rPr lang="fr-FR" sz="3200" b="1" dirty="0" smtClean="0"/>
              <a:t>une langue logique accessible</a:t>
            </a:r>
          </a:p>
          <a:p>
            <a:r>
              <a:rPr lang="fr-FR" sz="3200" b="1" dirty="0" smtClean="0"/>
              <a:t>       à tous</a:t>
            </a:r>
            <a:r>
              <a:rPr lang="fr-FR" sz="3200" dirty="0" smtClean="0"/>
              <a:t>. </a:t>
            </a:r>
          </a:p>
          <a:p>
            <a:endParaRPr lang="fr-FR" sz="3200" b="0" u="none" strike="noStrike" dirty="0" smtClean="0"/>
          </a:p>
          <a:p>
            <a:r>
              <a:rPr lang="fr-FR" sz="3200" b="0" u="none" strike="noStrike" dirty="0" smtClean="0"/>
              <a:t>      Les mots s’écrivent comme ils se </a:t>
            </a:r>
            <a:r>
              <a:rPr lang="fr-FR" sz="3200" dirty="0" smtClean="0"/>
              <a:t>prononcent.</a:t>
            </a:r>
          </a:p>
          <a:p>
            <a:r>
              <a:rPr lang="fr-FR" sz="3200" b="0" u="none" strike="noStrike" dirty="0" smtClean="0"/>
              <a:t>      Il n’y a donc </a:t>
            </a:r>
            <a:r>
              <a:rPr lang="fr-FR" sz="3200" b="1" u="none" strike="noStrike" dirty="0" smtClean="0"/>
              <a:t>pas de problème d’orthographe</a:t>
            </a:r>
            <a:r>
              <a:rPr lang="fr-FR" sz="3200" b="0" u="none" strike="noStrike" dirty="0" smtClean="0"/>
              <a:t>.</a:t>
            </a:r>
          </a:p>
          <a:p>
            <a:endParaRPr lang="fr-FR" sz="3200" dirty="0"/>
          </a:p>
          <a:p>
            <a:r>
              <a:rPr lang="fr-FR" sz="3200" b="0" u="none" strike="noStrike" dirty="0" smtClean="0"/>
              <a:t> </a:t>
            </a:r>
          </a:p>
          <a:p>
            <a:endParaRPr lang="fr-FR" sz="32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072066" y="5429264"/>
            <a:ext cx="17759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/>
              <a:t>Hamster</a:t>
            </a:r>
            <a:endParaRPr lang="fr-FR" sz="3600" dirty="0"/>
          </a:p>
        </p:txBody>
      </p:sp>
      <p:sp>
        <p:nvSpPr>
          <p:cNvPr id="13" name="ZoneTexte 12"/>
          <p:cNvSpPr txBox="1"/>
          <p:nvPr/>
        </p:nvSpPr>
        <p:spPr>
          <a:xfrm>
            <a:off x="571472" y="4000504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err="1" smtClean="0"/>
              <a:t>Kinder</a:t>
            </a:r>
            <a:endParaRPr lang="fr-FR" sz="3600" dirty="0"/>
          </a:p>
        </p:txBody>
      </p:sp>
      <p:sp>
        <p:nvSpPr>
          <p:cNvPr id="16" name="ZoneTexte 15"/>
          <p:cNvSpPr txBox="1"/>
          <p:nvPr/>
        </p:nvSpPr>
        <p:spPr>
          <a:xfrm>
            <a:off x="6929454" y="3786190"/>
            <a:ext cx="1592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smtClean="0"/>
              <a:t>Banane</a:t>
            </a:r>
            <a:endParaRPr lang="fr-FR" sz="3600" dirty="0"/>
          </a:p>
        </p:txBody>
      </p:sp>
      <p:sp>
        <p:nvSpPr>
          <p:cNvPr id="18" name="ZoneTexte 17"/>
          <p:cNvSpPr txBox="1"/>
          <p:nvPr/>
        </p:nvSpPr>
        <p:spPr>
          <a:xfrm>
            <a:off x="2071670" y="5507479"/>
            <a:ext cx="1545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err="1" smtClean="0"/>
              <a:t>Telefon</a:t>
            </a:r>
            <a:endParaRPr lang="fr-FR" sz="3600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429000"/>
            <a:ext cx="1415801" cy="1214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9" descr="D:\Utilisateurs\professeur\Downloads\banana-geef00e473_12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26213">
            <a:off x="5580746" y="3642175"/>
            <a:ext cx="1357290" cy="680766"/>
          </a:xfrm>
          <a:prstGeom prst="rect">
            <a:avLst/>
          </a:prstGeom>
          <a:noFill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5214950"/>
            <a:ext cx="114300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 cstate="print"/>
          <a:srcRect l="26020" t="17580" r="26160" b="28820"/>
          <a:stretch>
            <a:fillRect/>
          </a:stretch>
        </p:blipFill>
        <p:spPr bwMode="auto">
          <a:xfrm>
            <a:off x="7215206" y="5072074"/>
            <a:ext cx="94422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5786" y="428604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/>
              <a:t>3      </a:t>
            </a:r>
            <a:r>
              <a:rPr lang="fr-FR" sz="3200" dirty="0" smtClean="0"/>
              <a:t>De nombreux mots allemands </a:t>
            </a:r>
          </a:p>
          <a:p>
            <a:r>
              <a:rPr lang="fr-FR" sz="3200" dirty="0" smtClean="0"/>
              <a:t>           viennent du français.</a:t>
            </a:r>
            <a:endParaRPr lang="fr-FR" sz="3200" dirty="0"/>
          </a:p>
        </p:txBody>
      </p:sp>
      <p:sp>
        <p:nvSpPr>
          <p:cNvPr id="4" name="ZoneTexte 3"/>
          <p:cNvSpPr txBox="1"/>
          <p:nvPr/>
        </p:nvSpPr>
        <p:spPr>
          <a:xfrm>
            <a:off x="2571736" y="2071678"/>
            <a:ext cx="1168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TASSE</a:t>
            </a:r>
            <a:endParaRPr lang="fr-FR" sz="3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r="3411"/>
          <a:stretch>
            <a:fillRect/>
          </a:stretch>
        </p:blipFill>
        <p:spPr bwMode="auto">
          <a:xfrm>
            <a:off x="4714876" y="1857364"/>
            <a:ext cx="2000264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7072330" y="2214554"/>
            <a:ext cx="16001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GITARRE</a:t>
            </a:r>
            <a:endParaRPr lang="fr-FR" sz="32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571876"/>
            <a:ext cx="2103700" cy="1152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oneTexte 7"/>
          <p:cNvSpPr txBox="1"/>
          <p:nvPr/>
        </p:nvSpPr>
        <p:spPr>
          <a:xfrm>
            <a:off x="7358082" y="3929066"/>
            <a:ext cx="11396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AUTO</a:t>
            </a:r>
            <a:endParaRPr lang="fr-FR" sz="3200" dirty="0"/>
          </a:p>
        </p:txBody>
      </p:sp>
      <p:sp>
        <p:nvSpPr>
          <p:cNvPr id="9" name="ZoneTexte 8"/>
          <p:cNvSpPr txBox="1"/>
          <p:nvPr/>
        </p:nvSpPr>
        <p:spPr>
          <a:xfrm>
            <a:off x="2786050" y="3714752"/>
            <a:ext cx="1704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BONBON</a:t>
            </a:r>
            <a:endParaRPr lang="fr-FR" sz="3200" dirty="0"/>
          </a:p>
        </p:txBody>
      </p:sp>
      <p:sp>
        <p:nvSpPr>
          <p:cNvPr id="13" name="ZoneTexte 12"/>
          <p:cNvSpPr txBox="1"/>
          <p:nvPr/>
        </p:nvSpPr>
        <p:spPr>
          <a:xfrm>
            <a:off x="571472" y="5357826"/>
            <a:ext cx="11183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BANK</a:t>
            </a:r>
            <a:endParaRPr lang="fr-FR" sz="3200" dirty="0"/>
          </a:p>
        </p:txBody>
      </p:sp>
      <p:sp>
        <p:nvSpPr>
          <p:cNvPr id="14" name="ZoneTexte 13"/>
          <p:cNvSpPr txBox="1"/>
          <p:nvPr/>
        </p:nvSpPr>
        <p:spPr>
          <a:xfrm>
            <a:off x="5000628" y="5286388"/>
            <a:ext cx="329308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Impossible donc </a:t>
            </a:r>
          </a:p>
          <a:p>
            <a:r>
              <a:rPr lang="fr-FR" sz="3200" dirty="0" smtClean="0"/>
              <a:t>de se sentir perdu.</a:t>
            </a:r>
            <a:endParaRPr lang="fr-FR" sz="3200" dirty="0"/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4" cstate="print"/>
          <a:srcRect t="36921"/>
          <a:stretch>
            <a:fillRect/>
          </a:stretch>
        </p:blipFill>
        <p:spPr bwMode="auto">
          <a:xfrm>
            <a:off x="714348" y="1857364"/>
            <a:ext cx="1428760" cy="1061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3214686"/>
            <a:ext cx="1714502" cy="171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 b="10157"/>
          <a:stretch>
            <a:fillRect/>
          </a:stretch>
        </p:blipFill>
        <p:spPr bwMode="auto">
          <a:xfrm>
            <a:off x="1928794" y="4714884"/>
            <a:ext cx="1853197" cy="132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57158" y="500042"/>
            <a:ext cx="79296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/>
              <a:t> </a:t>
            </a:r>
            <a:r>
              <a:rPr lang="fr-FR" sz="4000" b="1" dirty="0" smtClean="0"/>
              <a:t>4</a:t>
            </a:r>
            <a:r>
              <a:rPr lang="fr-FR" sz="3600" b="1" dirty="0" smtClean="0"/>
              <a:t>        </a:t>
            </a:r>
            <a:r>
              <a:rPr lang="fr-FR" sz="3200" dirty="0" smtClean="0"/>
              <a:t>L’allemand est </a:t>
            </a:r>
            <a:r>
              <a:rPr lang="fr-FR" sz="3200" b="1" dirty="0" smtClean="0"/>
              <a:t>proche de l’anglais</a:t>
            </a:r>
            <a:r>
              <a:rPr lang="fr-FR" sz="3200" dirty="0" smtClean="0"/>
              <a:t>.</a:t>
            </a:r>
            <a:endParaRPr lang="fr-FR" sz="3200" dirty="0"/>
          </a:p>
        </p:txBody>
      </p:sp>
      <p:sp>
        <p:nvSpPr>
          <p:cNvPr id="3" name="ZoneTexte 2"/>
          <p:cNvSpPr txBox="1"/>
          <p:nvPr/>
        </p:nvSpPr>
        <p:spPr>
          <a:xfrm>
            <a:off x="785786" y="5500702"/>
            <a:ext cx="76845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Faire de l’allemand fait </a:t>
            </a:r>
            <a:r>
              <a:rPr lang="fr-FR" sz="3200" b="1" dirty="0" smtClean="0"/>
              <a:t>progresser en anglais</a:t>
            </a:r>
            <a:r>
              <a:rPr lang="fr-FR" sz="3200" dirty="0" smtClean="0"/>
              <a:t>.</a:t>
            </a:r>
            <a:endParaRPr lang="fr-FR" sz="3200" dirty="0"/>
          </a:p>
        </p:txBody>
      </p:sp>
      <p:sp>
        <p:nvSpPr>
          <p:cNvPr id="4" name="Bulle ronde 3"/>
          <p:cNvSpPr/>
          <p:nvPr/>
        </p:nvSpPr>
        <p:spPr>
          <a:xfrm>
            <a:off x="928662" y="1714488"/>
            <a:ext cx="3000396" cy="1500198"/>
          </a:xfrm>
          <a:prstGeom prst="wedgeEllipseCallout">
            <a:avLst>
              <a:gd name="adj1" fmla="val -28318"/>
              <a:gd name="adj2" fmla="val 7894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Ha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214414" y="1785926"/>
            <a:ext cx="4000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     </a:t>
            </a:r>
            <a:r>
              <a:rPr lang="fr-FR" sz="2400" dirty="0" err="1" smtClean="0">
                <a:solidFill>
                  <a:srgbClr val="FF0000"/>
                </a:solidFill>
              </a:rPr>
              <a:t>Hallo</a:t>
            </a:r>
            <a:r>
              <a:rPr lang="fr-FR" sz="2400" dirty="0" smtClean="0">
                <a:solidFill>
                  <a:srgbClr val="FF0000"/>
                </a:solidFill>
              </a:rPr>
              <a:t> !  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Mein</a:t>
            </a:r>
            <a:r>
              <a:rPr lang="fr-FR" sz="2400" dirty="0" smtClean="0">
                <a:solidFill>
                  <a:srgbClr val="FF0000"/>
                </a:solidFill>
              </a:rPr>
              <a:t> Name </a:t>
            </a:r>
            <a:r>
              <a:rPr lang="fr-FR" sz="2400" dirty="0" err="1" smtClean="0">
                <a:solidFill>
                  <a:srgbClr val="FF0000"/>
                </a:solidFill>
              </a:rPr>
              <a:t>ist</a:t>
            </a:r>
            <a:r>
              <a:rPr lang="fr-FR" sz="2400" dirty="0" smtClean="0">
                <a:solidFill>
                  <a:srgbClr val="FF0000"/>
                </a:solidFill>
              </a:rPr>
              <a:t> Lisa.</a:t>
            </a:r>
          </a:p>
          <a:p>
            <a:r>
              <a:rPr lang="fr-FR" sz="2400" dirty="0" err="1" smtClean="0">
                <a:solidFill>
                  <a:srgbClr val="FF0000"/>
                </a:solidFill>
              </a:rPr>
              <a:t>Ich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bin</a:t>
            </a:r>
            <a:r>
              <a:rPr lang="fr-FR" sz="2400" dirty="0" smtClean="0">
                <a:solidFill>
                  <a:srgbClr val="FF0000"/>
                </a:solidFill>
              </a:rPr>
              <a:t> 10 </a:t>
            </a:r>
            <a:r>
              <a:rPr lang="fr-FR" sz="2400" dirty="0" err="1" smtClean="0">
                <a:solidFill>
                  <a:srgbClr val="FF0000"/>
                </a:solidFill>
              </a:rPr>
              <a:t>Jahre</a:t>
            </a:r>
            <a:r>
              <a:rPr lang="fr-FR" sz="2400" dirty="0" smtClean="0">
                <a:solidFill>
                  <a:srgbClr val="FF0000"/>
                </a:solidFill>
              </a:rPr>
              <a:t> alt.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7" name="Bulle ronde 6"/>
          <p:cNvSpPr/>
          <p:nvPr/>
        </p:nvSpPr>
        <p:spPr>
          <a:xfrm>
            <a:off x="2143108" y="3357562"/>
            <a:ext cx="3071834" cy="1500198"/>
          </a:xfrm>
          <a:prstGeom prst="wedgeEllipseCallout">
            <a:avLst>
              <a:gd name="adj1" fmla="val -54069"/>
              <a:gd name="adj2" fmla="val 5559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643174" y="3429000"/>
            <a:ext cx="23717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0070C0"/>
                </a:solidFill>
              </a:rPr>
              <a:t>Hello!</a:t>
            </a:r>
          </a:p>
          <a:p>
            <a:r>
              <a:rPr lang="fr-FR" sz="2400" dirty="0" err="1" smtClean="0">
                <a:solidFill>
                  <a:srgbClr val="0070C0"/>
                </a:solidFill>
              </a:rPr>
              <a:t>My</a:t>
            </a:r>
            <a:r>
              <a:rPr lang="fr-FR" sz="2400" dirty="0" smtClean="0">
                <a:solidFill>
                  <a:srgbClr val="0070C0"/>
                </a:solidFill>
              </a:rPr>
              <a:t> </a:t>
            </a:r>
            <a:r>
              <a:rPr lang="fr-FR" sz="2400" dirty="0" err="1" smtClean="0">
                <a:solidFill>
                  <a:srgbClr val="0070C0"/>
                </a:solidFill>
              </a:rPr>
              <a:t>name</a:t>
            </a:r>
            <a:r>
              <a:rPr lang="fr-FR" sz="2400" dirty="0" smtClean="0">
                <a:solidFill>
                  <a:srgbClr val="0070C0"/>
                </a:solidFill>
              </a:rPr>
              <a:t> </a:t>
            </a:r>
            <a:r>
              <a:rPr lang="fr-FR" sz="2400" dirty="0" err="1" smtClean="0">
                <a:solidFill>
                  <a:srgbClr val="0070C0"/>
                </a:solidFill>
              </a:rPr>
              <a:t>is</a:t>
            </a:r>
            <a:r>
              <a:rPr lang="fr-FR" sz="2400" dirty="0" smtClean="0">
                <a:solidFill>
                  <a:srgbClr val="0070C0"/>
                </a:solidFill>
              </a:rPr>
              <a:t> Lisa.</a:t>
            </a:r>
          </a:p>
          <a:p>
            <a:r>
              <a:rPr lang="fr-FR" sz="2400" dirty="0" smtClean="0">
                <a:solidFill>
                  <a:srgbClr val="0070C0"/>
                </a:solidFill>
              </a:rPr>
              <a:t>I </a:t>
            </a:r>
            <a:r>
              <a:rPr lang="fr-FR" sz="2400" dirty="0" err="1" smtClean="0">
                <a:solidFill>
                  <a:srgbClr val="0070C0"/>
                </a:solidFill>
              </a:rPr>
              <a:t>am</a:t>
            </a:r>
            <a:r>
              <a:rPr lang="fr-FR" sz="2400" dirty="0" smtClean="0">
                <a:solidFill>
                  <a:srgbClr val="0070C0"/>
                </a:solidFill>
              </a:rPr>
              <a:t> 10 </a:t>
            </a:r>
            <a:r>
              <a:rPr lang="fr-FR" sz="2400" dirty="0" err="1" smtClean="0">
                <a:solidFill>
                  <a:srgbClr val="0070C0"/>
                </a:solidFill>
              </a:rPr>
              <a:t>years</a:t>
            </a:r>
            <a:r>
              <a:rPr lang="fr-FR" sz="2400" dirty="0" smtClean="0">
                <a:solidFill>
                  <a:srgbClr val="0070C0"/>
                </a:solidFill>
              </a:rPr>
              <a:t> </a:t>
            </a:r>
            <a:r>
              <a:rPr lang="fr-FR" sz="2400" dirty="0" err="1" smtClean="0">
                <a:solidFill>
                  <a:srgbClr val="0070C0"/>
                </a:solidFill>
              </a:rPr>
              <a:t>old</a:t>
            </a:r>
            <a:r>
              <a:rPr lang="fr-FR" sz="2400" dirty="0" smtClean="0">
                <a:solidFill>
                  <a:srgbClr val="0070C0"/>
                </a:solidFill>
              </a:rPr>
              <a:t>.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429256" y="1785926"/>
            <a:ext cx="24000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>
                <a:solidFill>
                  <a:srgbClr val="FF0000"/>
                </a:solidFill>
              </a:rPr>
              <a:t>Haus</a:t>
            </a:r>
            <a:r>
              <a:rPr lang="fr-FR" sz="3200" dirty="0" smtClean="0"/>
              <a:t>   </a:t>
            </a:r>
            <a:r>
              <a:rPr lang="fr-FR" sz="3200" dirty="0" smtClean="0">
                <a:solidFill>
                  <a:srgbClr val="0070C0"/>
                </a:solidFill>
              </a:rPr>
              <a:t> house</a:t>
            </a:r>
            <a:endParaRPr lang="fr-FR" sz="3200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857884" y="3071810"/>
            <a:ext cx="27344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Freund</a:t>
            </a:r>
            <a:r>
              <a:rPr lang="fr-FR" sz="3200" dirty="0" smtClean="0"/>
              <a:t>    </a:t>
            </a:r>
            <a:r>
              <a:rPr lang="fr-FR" sz="3200" dirty="0" err="1" smtClean="0">
                <a:solidFill>
                  <a:srgbClr val="0070C0"/>
                </a:solidFill>
              </a:rPr>
              <a:t>friend</a:t>
            </a:r>
            <a:endParaRPr lang="fr-FR" sz="3200" dirty="0">
              <a:solidFill>
                <a:srgbClr val="0070C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715008" y="4357694"/>
            <a:ext cx="26268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Apfel </a:t>
            </a:r>
            <a:r>
              <a:rPr lang="fr-FR" sz="3200" dirty="0" smtClean="0"/>
              <a:t>      </a:t>
            </a:r>
            <a:r>
              <a:rPr lang="fr-FR" sz="3200" dirty="0" err="1" smtClean="0">
                <a:solidFill>
                  <a:srgbClr val="0070C0"/>
                </a:solidFill>
              </a:rPr>
              <a:t>apple</a:t>
            </a:r>
            <a:endParaRPr lang="fr-FR" sz="32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714752"/>
            <a:ext cx="1428752" cy="1428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57158" y="285728"/>
            <a:ext cx="828680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 smtClean="0"/>
              <a:t>5</a:t>
            </a:r>
            <a:r>
              <a:rPr lang="fr-FR" sz="3200" dirty="0" smtClean="0"/>
              <a:t>      </a:t>
            </a:r>
            <a:r>
              <a:rPr lang="fr-FR" sz="3200" b="0" u="none" strike="noStrike" dirty="0" smtClean="0"/>
              <a:t>C'est une </a:t>
            </a:r>
            <a:r>
              <a:rPr lang="fr-FR" sz="3200" b="1" u="none" strike="noStrike" dirty="0" smtClean="0"/>
              <a:t>langue ludique </a:t>
            </a:r>
            <a:r>
              <a:rPr lang="fr-FR" sz="3200" b="0" u="none" strike="noStrike" dirty="0" smtClean="0"/>
              <a:t>dans laquelle les mots s'emboîtent les uns dans les autres </a:t>
            </a:r>
            <a:r>
              <a:rPr lang="fr-FR" sz="3200" b="1" u="none" strike="noStrike" dirty="0" smtClean="0"/>
              <a:t>comme des </a:t>
            </a:r>
            <a:r>
              <a:rPr lang="fr-FR" sz="3200" b="1" u="none" strike="noStrike" dirty="0" err="1" smtClean="0"/>
              <a:t>Legos</a:t>
            </a:r>
            <a:r>
              <a:rPr lang="fr-FR" sz="3200" b="0" u="none" strike="noStrike" dirty="0" smtClean="0"/>
              <a:t> pour en créer d'autres.</a:t>
            </a:r>
            <a:endParaRPr lang="fr-FR" sz="3200" b="0" u="none" strike="noStrike" dirty="0"/>
          </a:p>
        </p:txBody>
      </p:sp>
      <p:sp>
        <p:nvSpPr>
          <p:cNvPr id="4" name="ZoneTexte 3"/>
          <p:cNvSpPr txBox="1"/>
          <p:nvPr/>
        </p:nvSpPr>
        <p:spPr>
          <a:xfrm>
            <a:off x="1000100" y="6000768"/>
            <a:ext cx="67413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Il y a donc </a:t>
            </a:r>
            <a:r>
              <a:rPr lang="fr-FR" sz="3200" b="1" dirty="0" smtClean="0"/>
              <a:t>moins de mots à apprendre</a:t>
            </a:r>
            <a:r>
              <a:rPr lang="fr-FR" sz="3200" dirty="0" smtClean="0"/>
              <a:t>.</a:t>
            </a:r>
            <a:endParaRPr lang="fr-FR" sz="3200" dirty="0"/>
          </a:p>
        </p:txBody>
      </p:sp>
      <p:sp>
        <p:nvSpPr>
          <p:cNvPr id="22" name="Rectangle 21"/>
          <p:cNvSpPr/>
          <p:nvPr/>
        </p:nvSpPr>
        <p:spPr>
          <a:xfrm>
            <a:off x="571472" y="2357430"/>
            <a:ext cx="1500198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642910" y="2428868"/>
            <a:ext cx="13244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>
                <a:solidFill>
                  <a:srgbClr val="FF0000"/>
                </a:solidFill>
              </a:rPr>
              <a:t>Kinder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2285984" y="2357430"/>
            <a:ext cx="465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+</a:t>
            </a:r>
            <a:endParaRPr lang="fr-FR" sz="4400" dirty="0"/>
          </a:p>
        </p:txBody>
      </p:sp>
      <p:sp>
        <p:nvSpPr>
          <p:cNvPr id="25" name="Rectangle 24"/>
          <p:cNvSpPr/>
          <p:nvPr/>
        </p:nvSpPr>
        <p:spPr>
          <a:xfrm>
            <a:off x="3071802" y="2357430"/>
            <a:ext cx="1500198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3071802" y="2428868"/>
            <a:ext cx="1436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 </a:t>
            </a:r>
            <a:r>
              <a:rPr lang="fr-FR" sz="3200" dirty="0" err="1" smtClean="0"/>
              <a:t>Wagen</a:t>
            </a:r>
            <a:endParaRPr lang="fr-FR" sz="3200" dirty="0"/>
          </a:p>
        </p:txBody>
      </p:sp>
      <p:sp>
        <p:nvSpPr>
          <p:cNvPr id="27" name="ZoneTexte 26"/>
          <p:cNvSpPr txBox="1"/>
          <p:nvPr/>
        </p:nvSpPr>
        <p:spPr>
          <a:xfrm>
            <a:off x="4857752" y="2285992"/>
            <a:ext cx="554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 =</a:t>
            </a:r>
            <a:endParaRPr lang="fr-FR" sz="4000" dirty="0"/>
          </a:p>
        </p:txBody>
      </p:sp>
      <p:sp>
        <p:nvSpPr>
          <p:cNvPr id="28" name="Rectangle 27"/>
          <p:cNvSpPr/>
          <p:nvPr/>
        </p:nvSpPr>
        <p:spPr>
          <a:xfrm>
            <a:off x="5643570" y="2357430"/>
            <a:ext cx="2643206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/>
          <p:cNvSpPr txBox="1"/>
          <p:nvPr/>
        </p:nvSpPr>
        <p:spPr>
          <a:xfrm>
            <a:off x="5715008" y="2428868"/>
            <a:ext cx="23701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>
                <a:solidFill>
                  <a:srgbClr val="FF0000"/>
                </a:solidFill>
              </a:rPr>
              <a:t>Kinder</a:t>
            </a:r>
            <a:r>
              <a:rPr lang="fr-FR" sz="3200" dirty="0" err="1" smtClean="0"/>
              <a:t>wagen</a:t>
            </a:r>
            <a:endParaRPr lang="fr-FR" sz="3200" dirty="0"/>
          </a:p>
        </p:txBody>
      </p:sp>
      <p:sp>
        <p:nvSpPr>
          <p:cNvPr id="30" name="Rectangle 29"/>
          <p:cNvSpPr/>
          <p:nvPr/>
        </p:nvSpPr>
        <p:spPr>
          <a:xfrm>
            <a:off x="714348" y="4286256"/>
            <a:ext cx="1285884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3071802" y="4286256"/>
            <a:ext cx="1500198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5715008" y="4286256"/>
            <a:ext cx="2286016" cy="7143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/>
          <p:cNvSpPr txBox="1"/>
          <p:nvPr/>
        </p:nvSpPr>
        <p:spPr>
          <a:xfrm>
            <a:off x="785786" y="4357694"/>
            <a:ext cx="10711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Hand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3214678" y="4357694"/>
            <a:ext cx="1196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/>
              <a:t>Schuh</a:t>
            </a:r>
            <a:endParaRPr lang="fr-FR" sz="3200" dirty="0"/>
          </a:p>
        </p:txBody>
      </p:sp>
      <p:sp>
        <p:nvSpPr>
          <p:cNvPr id="35" name="ZoneTexte 34"/>
          <p:cNvSpPr txBox="1"/>
          <p:nvPr/>
        </p:nvSpPr>
        <p:spPr>
          <a:xfrm>
            <a:off x="5857884" y="4357694"/>
            <a:ext cx="2053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 smtClean="0">
                <a:solidFill>
                  <a:srgbClr val="FF0000"/>
                </a:solidFill>
              </a:rPr>
              <a:t>Hand</a:t>
            </a:r>
            <a:r>
              <a:rPr lang="fr-FR" sz="3200" dirty="0" err="1" smtClean="0"/>
              <a:t>schuh</a:t>
            </a:r>
            <a:endParaRPr lang="fr-FR" sz="3200" dirty="0"/>
          </a:p>
        </p:txBody>
      </p:sp>
      <p:sp>
        <p:nvSpPr>
          <p:cNvPr id="36" name="ZoneTexte 35"/>
          <p:cNvSpPr txBox="1"/>
          <p:nvPr/>
        </p:nvSpPr>
        <p:spPr>
          <a:xfrm>
            <a:off x="2285984" y="4214818"/>
            <a:ext cx="5824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+</a:t>
            </a:r>
            <a:endParaRPr lang="fr-FR" sz="4400" dirty="0"/>
          </a:p>
        </p:txBody>
      </p:sp>
      <p:sp>
        <p:nvSpPr>
          <p:cNvPr id="37" name="ZoneTexte 36"/>
          <p:cNvSpPr txBox="1"/>
          <p:nvPr/>
        </p:nvSpPr>
        <p:spPr>
          <a:xfrm>
            <a:off x="4929190" y="4214818"/>
            <a:ext cx="6795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=</a:t>
            </a:r>
            <a:endParaRPr lang="fr-FR" sz="4400" dirty="0"/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283631">
            <a:off x="3413943" y="3199636"/>
            <a:ext cx="864066" cy="864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214686"/>
            <a:ext cx="785818" cy="86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4"/>
          <a:srcRect b="50104"/>
          <a:stretch>
            <a:fillRect/>
          </a:stretch>
        </p:blipFill>
        <p:spPr bwMode="auto">
          <a:xfrm>
            <a:off x="714348" y="5143512"/>
            <a:ext cx="1237651" cy="61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5"/>
          <a:srcRect t="16668" b="8332"/>
          <a:stretch>
            <a:fillRect/>
          </a:stretch>
        </p:blipFill>
        <p:spPr bwMode="auto">
          <a:xfrm>
            <a:off x="3357554" y="5143512"/>
            <a:ext cx="85725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6"/>
          <a:srcRect t="43750"/>
          <a:stretch>
            <a:fillRect/>
          </a:stretch>
        </p:blipFill>
        <p:spPr bwMode="auto">
          <a:xfrm>
            <a:off x="6143636" y="5143512"/>
            <a:ext cx="1143000" cy="64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7"/>
          <a:srcRect t="49722"/>
          <a:stretch>
            <a:fillRect/>
          </a:stretch>
        </p:blipFill>
        <p:spPr bwMode="auto">
          <a:xfrm>
            <a:off x="571472" y="3286124"/>
            <a:ext cx="142086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57158" y="333137"/>
            <a:ext cx="8572560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r>
              <a:rPr lang="fr-FR" sz="4000" b="1" dirty="0" smtClean="0"/>
              <a:t>6       </a:t>
            </a:r>
            <a:r>
              <a:rPr lang="fr-FR" sz="3200" dirty="0" smtClean="0"/>
              <a:t>C’est </a:t>
            </a:r>
            <a:r>
              <a:rPr lang="fr-FR" sz="3200" b="1" dirty="0" smtClean="0"/>
              <a:t>un atout pour trouver un emploi</a:t>
            </a:r>
            <a:r>
              <a:rPr lang="fr-FR" sz="3200" dirty="0" smtClean="0"/>
              <a:t>.</a:t>
            </a:r>
          </a:p>
          <a:p>
            <a:endParaRPr lang="fr-FR" sz="3200" dirty="0" smtClean="0"/>
          </a:p>
          <a:p>
            <a:r>
              <a:rPr lang="fr-FR" sz="2400" dirty="0" smtClean="0"/>
              <a:t>L’Allemagne est notre </a:t>
            </a:r>
            <a:r>
              <a:rPr lang="fr-FR" sz="2400" b="1" dirty="0" smtClean="0"/>
              <a:t>1</a:t>
            </a:r>
            <a:r>
              <a:rPr lang="fr-FR" sz="2400" b="1" baseline="30000" dirty="0" smtClean="0"/>
              <a:t>er</a:t>
            </a:r>
            <a:r>
              <a:rPr lang="fr-FR" sz="2400" b="1" dirty="0" smtClean="0"/>
              <a:t> partenaire </a:t>
            </a:r>
            <a:r>
              <a:rPr lang="fr-FR" sz="2400" dirty="0" smtClean="0"/>
              <a:t>économique.</a:t>
            </a:r>
          </a:p>
          <a:p>
            <a:endParaRPr lang="fr-FR" sz="3200" dirty="0" smtClean="0"/>
          </a:p>
          <a:p>
            <a:r>
              <a:rPr lang="fr-FR" sz="2400" b="0" u="none" strike="noStrike" dirty="0" smtClean="0"/>
              <a:t>L'allemand est </a:t>
            </a:r>
            <a:r>
              <a:rPr lang="fr-FR" sz="2400" b="1" u="none" strike="noStrike" dirty="0" smtClean="0"/>
              <a:t>la 2ème langue </a:t>
            </a:r>
            <a:r>
              <a:rPr lang="fr-FR" sz="2400" u="none" strike="noStrike" dirty="0" smtClean="0"/>
              <a:t>étrangère </a:t>
            </a:r>
            <a:r>
              <a:rPr lang="fr-FR" sz="2400" b="0" u="none" strike="noStrike" dirty="0" smtClean="0"/>
              <a:t>la plus utilisée dans les </a:t>
            </a:r>
            <a:r>
              <a:rPr lang="fr-FR" sz="2400" b="0" u="none" strike="noStrike" smtClean="0"/>
              <a:t>entreprises </a:t>
            </a:r>
            <a:r>
              <a:rPr lang="fr-FR" sz="2400" smtClean="0"/>
              <a:t>en France</a:t>
            </a:r>
            <a:r>
              <a:rPr lang="fr-FR" sz="2400" b="0" u="none" strike="noStrike" smtClean="0"/>
              <a:t> </a:t>
            </a:r>
            <a:r>
              <a:rPr lang="fr-FR" sz="2400" b="1" u="none" strike="noStrike" dirty="0" smtClean="0"/>
              <a:t>après l'anglais</a:t>
            </a:r>
            <a:r>
              <a:rPr lang="fr-FR" sz="2400" b="0" u="none" strike="noStrike" dirty="0" smtClean="0"/>
              <a:t>.</a:t>
            </a:r>
            <a:endParaRPr lang="fr-FR" sz="3200" dirty="0" smtClean="0"/>
          </a:p>
          <a:p>
            <a:endParaRPr lang="fr-FR" sz="3200" dirty="0" smtClean="0"/>
          </a:p>
          <a:p>
            <a:r>
              <a:rPr lang="fr-FR" sz="2400" b="0" u="none" strike="noStrike" dirty="0" smtClean="0"/>
              <a:t>De nombreuses entreprises allemandes ou suisses sont implantées </a:t>
            </a:r>
          </a:p>
          <a:p>
            <a:r>
              <a:rPr lang="fr-FR" sz="2400" b="0" u="none" strike="noStrike" dirty="0" smtClean="0"/>
              <a:t>en France et dans notre région et proposent des emplois qualifiés.</a:t>
            </a:r>
          </a:p>
          <a:p>
            <a:endParaRPr lang="fr-FR" sz="2400" dirty="0"/>
          </a:p>
          <a:p>
            <a:r>
              <a:rPr lang="fr-FR" sz="2400" b="1" u="none" strike="noStrike" dirty="0" smtClean="0"/>
              <a:t>13 millions de touristes </a:t>
            </a:r>
            <a:r>
              <a:rPr lang="fr-FR" sz="2400" b="0" u="none" strike="noStrike" dirty="0" smtClean="0"/>
              <a:t>germanophones viennent en France </a:t>
            </a:r>
          </a:p>
          <a:p>
            <a:r>
              <a:rPr lang="fr-FR" sz="2400" b="0" u="none" strike="noStrike" dirty="0" smtClean="0"/>
              <a:t>chaque année.</a:t>
            </a:r>
          </a:p>
          <a:p>
            <a:endParaRPr lang="fr-FR" sz="2400" b="0" u="none" strike="noStrike" dirty="0" smtClean="0"/>
          </a:p>
          <a:p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43174" y="214290"/>
            <a:ext cx="4753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dirty="0" smtClean="0"/>
              <a:t>S’ouvrir à </a:t>
            </a:r>
            <a:r>
              <a:rPr lang="fr-FR" sz="3200" b="1" dirty="0" smtClean="0"/>
              <a:t>d’autres cultures</a:t>
            </a:r>
            <a:r>
              <a:rPr lang="fr-FR" sz="3200" dirty="0" smtClean="0"/>
              <a:t> </a:t>
            </a:r>
          </a:p>
        </p:txBody>
      </p:sp>
      <p:sp>
        <p:nvSpPr>
          <p:cNvPr id="3" name="Rectangle 2"/>
          <p:cNvSpPr/>
          <p:nvPr/>
        </p:nvSpPr>
        <p:spPr>
          <a:xfrm rot="20594904">
            <a:off x="675482" y="3151633"/>
            <a:ext cx="22278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dirty="0" smtClean="0"/>
              <a:t>patrimoines</a:t>
            </a:r>
            <a:endParaRPr lang="fr-FR" sz="3200" dirty="0"/>
          </a:p>
        </p:txBody>
      </p:sp>
      <p:sp>
        <p:nvSpPr>
          <p:cNvPr id="5" name="ZoneTexte 4"/>
          <p:cNvSpPr txBox="1"/>
          <p:nvPr/>
        </p:nvSpPr>
        <p:spPr>
          <a:xfrm rot="1064512">
            <a:off x="5261463" y="3330711"/>
            <a:ext cx="17904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traditions</a:t>
            </a:r>
            <a:endParaRPr lang="fr-FR" sz="3200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643265">
            <a:off x="428596" y="4071942"/>
            <a:ext cx="2885409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/>
          <a:srcRect l="11787"/>
          <a:stretch/>
        </p:blipFill>
        <p:spPr bwMode="auto">
          <a:xfrm rot="1229267">
            <a:off x="6740100" y="4833281"/>
            <a:ext cx="2036769" cy="1503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11"/>
          <p:cNvSpPr txBox="1"/>
          <p:nvPr/>
        </p:nvSpPr>
        <p:spPr>
          <a:xfrm>
            <a:off x="2214546" y="5929330"/>
            <a:ext cx="24056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en cours ou…</a:t>
            </a:r>
            <a:endParaRPr lang="fr-FR" sz="3200" dirty="0"/>
          </a:p>
        </p:txBody>
      </p:sp>
      <p:sp>
        <p:nvSpPr>
          <p:cNvPr id="13" name="ZoneTexte 12"/>
          <p:cNvSpPr txBox="1"/>
          <p:nvPr/>
        </p:nvSpPr>
        <p:spPr>
          <a:xfrm>
            <a:off x="500034" y="285728"/>
            <a:ext cx="444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/>
              <a:t>7</a:t>
            </a:r>
            <a:endParaRPr lang="fr-FR" sz="4000" b="1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 l="24041" t="17981" b="19086"/>
          <a:stretch>
            <a:fillRect/>
          </a:stretch>
        </p:blipFill>
        <p:spPr bwMode="auto">
          <a:xfrm rot="963972">
            <a:off x="6522616" y="2025850"/>
            <a:ext cx="246187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10558">
            <a:off x="3708953" y="1154525"/>
            <a:ext cx="2430605" cy="1620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 l="16473" t="8507" r="16660" b="19186"/>
          <a:stretch>
            <a:fillRect/>
          </a:stretch>
        </p:blipFill>
        <p:spPr bwMode="auto">
          <a:xfrm rot="19975669">
            <a:off x="3571868" y="3786190"/>
            <a:ext cx="125646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020156">
            <a:off x="4258416" y="5027812"/>
            <a:ext cx="1309968" cy="982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6" descr="Salsiccia di Norimberga - Wikipedi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213567">
            <a:off x="5056831" y="4087943"/>
            <a:ext cx="1512168" cy="1008112"/>
          </a:xfrm>
          <a:prstGeom prst="rect">
            <a:avLst/>
          </a:prstGeom>
          <a:noFill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9" cstate="print"/>
          <a:srcRect t="7335" b="8312"/>
          <a:stretch>
            <a:fillRect/>
          </a:stretch>
        </p:blipFill>
        <p:spPr bwMode="auto">
          <a:xfrm rot="20455954">
            <a:off x="188119" y="1361490"/>
            <a:ext cx="2925763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/>
          <a:srcRect l="18327" t="790" r="35856" b="-790"/>
          <a:stretch/>
        </p:blipFill>
        <p:spPr bwMode="auto">
          <a:xfrm>
            <a:off x="3365767" y="1156478"/>
            <a:ext cx="1440160" cy="2165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ZoneTexte 1"/>
          <p:cNvSpPr txBox="1"/>
          <p:nvPr/>
        </p:nvSpPr>
        <p:spPr>
          <a:xfrm>
            <a:off x="785786" y="285728"/>
            <a:ext cx="47200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          … où lors d’un </a:t>
            </a:r>
            <a:r>
              <a:rPr lang="fr-FR" sz="3200" b="1" dirty="0" smtClean="0"/>
              <a:t>voyage</a:t>
            </a:r>
            <a:endParaRPr lang="fr-FR" sz="3200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3401563" y="3471072"/>
            <a:ext cx="1277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Munich 2022</a:t>
            </a:r>
            <a:endParaRPr lang="fr-FR" sz="1600" dirty="0"/>
          </a:p>
        </p:txBody>
      </p:sp>
      <p:pic>
        <p:nvPicPr>
          <p:cNvPr id="5" name="Picture 2" descr="D:\München 2022\IMG_20220413_163604696.jpg"/>
          <p:cNvPicPr>
            <a:picLocks noChangeAspect="1" noChangeArrowheads="1"/>
          </p:cNvPicPr>
          <p:nvPr/>
        </p:nvPicPr>
        <p:blipFill rotWithShape="1">
          <a:blip r:embed="rId3" cstate="print"/>
          <a:srcRect l="8843" t="23276"/>
          <a:stretch/>
        </p:blipFill>
        <p:spPr bwMode="auto">
          <a:xfrm>
            <a:off x="285720" y="1357298"/>
            <a:ext cx="2143140" cy="2405079"/>
          </a:xfrm>
          <a:prstGeom prst="rect">
            <a:avLst/>
          </a:prstGeom>
          <a:noFill/>
        </p:spPr>
      </p:pic>
      <p:pic>
        <p:nvPicPr>
          <p:cNvPr id="6" name="Picture 2" descr="D:\München 2022\IMG_20220414_151751743.jpg"/>
          <p:cNvPicPr>
            <a:picLocks noChangeAspect="1" noChangeArrowheads="1"/>
          </p:cNvPicPr>
          <p:nvPr/>
        </p:nvPicPr>
        <p:blipFill rotWithShape="1">
          <a:blip r:embed="rId4" cstate="print"/>
          <a:srcRect l="11624" r="10698"/>
          <a:stretch/>
        </p:blipFill>
        <p:spPr bwMode="auto">
          <a:xfrm>
            <a:off x="6588224" y="285728"/>
            <a:ext cx="2016224" cy="1946711"/>
          </a:xfrm>
          <a:prstGeom prst="rect">
            <a:avLst/>
          </a:prstGeom>
          <a:noFill/>
        </p:spPr>
      </p:pic>
      <p:cxnSp>
        <p:nvCxnSpPr>
          <p:cNvPr id="8" name="Connecteur droit avec flèche 7"/>
          <p:cNvCxnSpPr/>
          <p:nvPr/>
        </p:nvCxnSpPr>
        <p:spPr>
          <a:xfrm flipV="1">
            <a:off x="4929190" y="1214422"/>
            <a:ext cx="1214446" cy="35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rot="10800000" flipV="1">
            <a:off x="2500298" y="2643182"/>
            <a:ext cx="928694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rot="5400000">
            <a:off x="2607455" y="3250405"/>
            <a:ext cx="857256" cy="642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" descr="D:\München 2022\IMG_20220414_101510980.jpg"/>
          <p:cNvPicPr>
            <a:picLocks noChangeAspect="1" noChangeArrowheads="1"/>
          </p:cNvPicPr>
          <p:nvPr/>
        </p:nvPicPr>
        <p:blipFill rotWithShape="1">
          <a:blip r:embed="rId5" cstate="print"/>
          <a:srcRect r="9515"/>
          <a:stretch/>
        </p:blipFill>
        <p:spPr bwMode="auto">
          <a:xfrm>
            <a:off x="6715140" y="4714884"/>
            <a:ext cx="1745292" cy="1446620"/>
          </a:xfrm>
          <a:prstGeom prst="rect">
            <a:avLst/>
          </a:prstGeom>
          <a:noFill/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6"/>
          <a:srcRect l="4188" r="4152"/>
          <a:stretch/>
        </p:blipFill>
        <p:spPr bwMode="auto">
          <a:xfrm>
            <a:off x="3143240" y="4643446"/>
            <a:ext cx="2952329" cy="113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ZoneTexte 24"/>
          <p:cNvSpPr txBox="1"/>
          <p:nvPr/>
        </p:nvSpPr>
        <p:spPr>
          <a:xfrm>
            <a:off x="928662" y="3857628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 BMW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6786578" y="2285992"/>
            <a:ext cx="1481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Allianz</a:t>
            </a:r>
            <a:r>
              <a:rPr lang="fr-FR" dirty="0" smtClean="0"/>
              <a:t> -</a:t>
            </a:r>
            <a:r>
              <a:rPr lang="fr-FR" dirty="0" err="1" smtClean="0"/>
              <a:t>Arena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357158" y="6286520"/>
            <a:ext cx="2996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Château de Louis II de Bavière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3500430" y="5929330"/>
            <a:ext cx="2713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Mémorial camp de Dachau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6809322" y="6211669"/>
            <a:ext cx="2334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Musée des sciences et </a:t>
            </a:r>
          </a:p>
          <a:p>
            <a:r>
              <a:rPr lang="fr-FR" dirty="0" smtClean="0"/>
              <a:t>technologies</a:t>
            </a:r>
            <a:endParaRPr lang="fr-FR" dirty="0"/>
          </a:p>
        </p:txBody>
      </p:sp>
      <p:sp>
        <p:nvSpPr>
          <p:cNvPr id="32" name="ZoneTexte 31"/>
          <p:cNvSpPr txBox="1"/>
          <p:nvPr/>
        </p:nvSpPr>
        <p:spPr>
          <a:xfrm>
            <a:off x="6143636" y="4214818"/>
            <a:ext cx="2155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              Hôtel de ville</a:t>
            </a:r>
            <a:endParaRPr lang="fr-FR" dirty="0"/>
          </a:p>
        </p:txBody>
      </p:sp>
      <p:cxnSp>
        <p:nvCxnSpPr>
          <p:cNvPr id="34" name="Connecteur droit avec flèche 33"/>
          <p:cNvCxnSpPr/>
          <p:nvPr/>
        </p:nvCxnSpPr>
        <p:spPr>
          <a:xfrm>
            <a:off x="4970011" y="2311648"/>
            <a:ext cx="1071570" cy="7858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>
            <a:off x="4693783" y="3055714"/>
            <a:ext cx="1928826" cy="17859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 rot="16200000" flipH="1">
            <a:off x="4235903" y="3936861"/>
            <a:ext cx="1143008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E:\2022-04-11 Visite Munich\DSC_000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4" y="2643182"/>
            <a:ext cx="2286016" cy="1524010"/>
          </a:xfrm>
          <a:prstGeom prst="rect">
            <a:avLst/>
          </a:prstGeom>
          <a:noFill/>
        </p:spPr>
      </p:pic>
      <p:pic>
        <p:nvPicPr>
          <p:cNvPr id="27" name="Picture 4" descr="E:\2022-04-13 Château de Neuschwanstein\DSC_0413.JPG"/>
          <p:cNvPicPr>
            <a:picLocks noChangeAspect="1" noChangeArrowheads="1"/>
          </p:cNvPicPr>
          <p:nvPr/>
        </p:nvPicPr>
        <p:blipFill>
          <a:blip r:embed="rId8" cstate="print"/>
          <a:srcRect l="32804" t="34766" r="5468"/>
          <a:stretch>
            <a:fillRect/>
          </a:stretch>
        </p:blipFill>
        <p:spPr bwMode="auto">
          <a:xfrm>
            <a:off x="142845" y="4214818"/>
            <a:ext cx="2737718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488</Words>
  <Application>Microsoft Office PowerPoint</Application>
  <PresentationFormat>Affichage à l'écran (4:3)</PresentationFormat>
  <Paragraphs>135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professeur</dc:creator>
  <cp:lastModifiedBy>professeur</cp:lastModifiedBy>
  <cp:revision>75</cp:revision>
  <dcterms:created xsi:type="dcterms:W3CDTF">2022-04-27T09:26:50Z</dcterms:created>
  <dcterms:modified xsi:type="dcterms:W3CDTF">2023-04-26T17:57:40Z</dcterms:modified>
</cp:coreProperties>
</file>