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67" r:id="rId5"/>
    <p:sldId id="264" r:id="rId6"/>
    <p:sldId id="283" r:id="rId7"/>
    <p:sldId id="268" r:id="rId8"/>
    <p:sldId id="270" r:id="rId9"/>
    <p:sldId id="272" r:id="rId10"/>
    <p:sldId id="282" r:id="rId11"/>
    <p:sldId id="273" r:id="rId12"/>
    <p:sldId id="274" r:id="rId13"/>
    <p:sldId id="275" r:id="rId14"/>
    <p:sldId id="276" r:id="rId15"/>
    <p:sldId id="277" r:id="rId16"/>
    <p:sldId id="279" r:id="rId17"/>
    <p:sldId id="280" r:id="rId18"/>
    <p:sldId id="285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707" autoAdjust="0"/>
    <p:restoredTop sz="94660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90EF0-9E93-4034-AA4B-0D8810394435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D2BDC-B28F-46F2-B500-C3058AD682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promo%202022\IMGP0011.AVI" TargetMode="Externa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8194" name="AutoShape 2" descr="Résultat de recherche d'images pour &quot;schloss neuschwanstein&quot;"/>
          <p:cNvSpPr>
            <a:spLocks noChangeAspect="1" noChangeArrowheads="1"/>
          </p:cNvSpPr>
          <p:nvPr/>
        </p:nvSpPr>
        <p:spPr bwMode="auto">
          <a:xfrm>
            <a:off x="1214414" y="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itre 19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Apprendre l’allemand,</a:t>
            </a:r>
            <a:br>
              <a:rPr kumimoji="0" lang="fr-FR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fr-FR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pourquoi pas toi ?</a:t>
            </a:r>
            <a:endParaRPr kumimoji="0" lang="fr-FR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3000396" cy="350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3857620" y="3071810"/>
            <a:ext cx="4515660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Tu te demandes peut-être</a:t>
            </a:r>
          </a:p>
          <a:p>
            <a:r>
              <a:rPr lang="fr-FR" sz="2800" dirty="0" smtClean="0"/>
              <a:t>quelle langue étudier en 5</a:t>
            </a:r>
            <a:r>
              <a:rPr lang="fr-FR" sz="2800" baseline="30000" dirty="0" smtClean="0"/>
              <a:t>ème</a:t>
            </a:r>
            <a:r>
              <a:rPr lang="fr-FR" sz="2800" dirty="0" smtClean="0"/>
              <a:t>.</a:t>
            </a:r>
          </a:p>
          <a:p>
            <a:endParaRPr lang="fr-FR" sz="2800" dirty="0" smtClean="0"/>
          </a:p>
          <a:p>
            <a:r>
              <a:rPr lang="fr-FR" sz="2800" dirty="0" smtClean="0"/>
              <a:t>Voici quelques éléments pour</a:t>
            </a:r>
          </a:p>
          <a:p>
            <a:r>
              <a:rPr lang="fr-FR" sz="2800" dirty="0" smtClean="0"/>
              <a:t> t’aider à faire ton choix.</a:t>
            </a:r>
          </a:p>
          <a:p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/>
          <a:srcRect l="15470"/>
          <a:stretch/>
        </p:blipFill>
        <p:spPr bwMode="auto">
          <a:xfrm>
            <a:off x="6715140" y="5072074"/>
            <a:ext cx="1951718" cy="150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4357686" y="2357430"/>
            <a:ext cx="40916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découvrir des pays et </a:t>
            </a:r>
          </a:p>
          <a:p>
            <a:r>
              <a:rPr lang="fr-FR" sz="3200" dirty="0" smtClean="0"/>
              <a:t>des cultures différentes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285720" y="3643314"/>
            <a:ext cx="28374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communiquer </a:t>
            </a:r>
          </a:p>
          <a:p>
            <a:r>
              <a:rPr lang="fr-FR" sz="3200" dirty="0" smtClean="0"/>
              <a:t>avec nos voisins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428596" y="142852"/>
            <a:ext cx="1494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voyager</a:t>
            </a:r>
            <a:endParaRPr lang="fr-FR" sz="3200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2297318" cy="15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14290"/>
            <a:ext cx="288540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D:\Photo échange franco-allemand\photo groupe  2019_fichiers\P1110068.JPG"/>
          <p:cNvPicPr>
            <a:picLocks noChangeAspect="1" noChangeArrowheads="1"/>
          </p:cNvPicPr>
          <p:nvPr/>
        </p:nvPicPr>
        <p:blipFill rotWithShape="1">
          <a:blip r:embed="rId5" cstate="print"/>
          <a:srcRect l="25373" t="33467" r="7463" b="9392"/>
          <a:stretch/>
        </p:blipFill>
        <p:spPr bwMode="auto">
          <a:xfrm>
            <a:off x="214282" y="4786322"/>
            <a:ext cx="3214710" cy="1847128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 l="26450" t="17981" b="19086"/>
          <a:stretch>
            <a:fillRect/>
          </a:stretch>
        </p:blipFill>
        <p:spPr bwMode="auto">
          <a:xfrm>
            <a:off x="3857620" y="4929198"/>
            <a:ext cx="238381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 r="15258"/>
          <a:stretch>
            <a:fillRect/>
          </a:stretch>
        </p:blipFill>
        <p:spPr bwMode="auto">
          <a:xfrm>
            <a:off x="3143240" y="2143116"/>
            <a:ext cx="1143008" cy="239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 b="8312"/>
          <a:stretch>
            <a:fillRect/>
          </a:stretch>
        </p:blipFill>
        <p:spPr bwMode="auto">
          <a:xfrm>
            <a:off x="6000760" y="285728"/>
            <a:ext cx="292576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 l="14770" r="15072" b="13564"/>
          <a:stretch>
            <a:fillRect/>
          </a:stretch>
        </p:blipFill>
        <p:spPr bwMode="auto">
          <a:xfrm>
            <a:off x="7143768" y="3500438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6" descr="Salsiccia di Norimberga - Wikipedi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5786" y="2571744"/>
            <a:ext cx="1512168" cy="1008112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72796" y="3614091"/>
            <a:ext cx="1385154" cy="103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14348" y="5500702"/>
            <a:ext cx="77869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Apprendre l’allemand peut donc te permettre</a:t>
            </a:r>
          </a:p>
          <a:p>
            <a:r>
              <a:rPr lang="fr-FR" sz="3200" dirty="0" smtClean="0"/>
              <a:t> de </a:t>
            </a:r>
            <a:r>
              <a:rPr lang="fr-FR" sz="3200" b="1" dirty="0" smtClean="0"/>
              <a:t>trouver un travail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642910" y="1785926"/>
            <a:ext cx="68264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L’Allemagne est le </a:t>
            </a:r>
            <a:r>
              <a:rPr lang="fr-FR" sz="2800" b="1" dirty="0" smtClean="0"/>
              <a:t>1er partenaire </a:t>
            </a:r>
            <a:r>
              <a:rPr lang="fr-FR" sz="2800" dirty="0" smtClean="0"/>
              <a:t>économique</a:t>
            </a:r>
          </a:p>
          <a:p>
            <a:r>
              <a:rPr lang="fr-FR" sz="2800" dirty="0" smtClean="0"/>
              <a:t> de la France. </a:t>
            </a: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500042"/>
            <a:ext cx="2255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Le sais-tu ?</a:t>
            </a:r>
            <a:endParaRPr lang="fr-FR" sz="3600" dirty="0"/>
          </a:p>
        </p:txBody>
      </p:sp>
      <p:sp>
        <p:nvSpPr>
          <p:cNvPr id="5" name="ZoneTexte 4"/>
          <p:cNvSpPr txBox="1"/>
          <p:nvPr/>
        </p:nvSpPr>
        <p:spPr>
          <a:xfrm>
            <a:off x="1571604" y="3071810"/>
            <a:ext cx="6114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13 millions de touristes </a:t>
            </a:r>
            <a:r>
              <a:rPr lang="fr-FR" sz="2800" dirty="0" smtClean="0"/>
              <a:t>germanophones </a:t>
            </a:r>
          </a:p>
          <a:p>
            <a:r>
              <a:rPr lang="fr-FR" sz="2800" dirty="0" smtClean="0"/>
              <a:t>visitent la France chaque année.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785786" y="4429132"/>
            <a:ext cx="7699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Il y a beaucoup d</a:t>
            </a:r>
            <a:r>
              <a:rPr lang="fr-FR" sz="2800" b="1" dirty="0" smtClean="0"/>
              <a:t>’entreprises</a:t>
            </a:r>
            <a:r>
              <a:rPr lang="fr-FR" sz="2800" dirty="0" smtClean="0"/>
              <a:t> allemandes en France.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0100" y="2500306"/>
            <a:ext cx="67649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Que fait-on en allemand</a:t>
            </a:r>
          </a:p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  au collège Le Breuil ?</a:t>
            </a:r>
            <a:endParaRPr lang="fr-FR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associ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63489">
            <a:off x="5946171" y="4441303"/>
            <a:ext cx="2644380" cy="1980733"/>
          </a:xfrm>
          <a:prstGeom prst="rect">
            <a:avLst/>
          </a:prstGeom>
          <a:noFill/>
        </p:spPr>
      </p:pic>
      <p:pic>
        <p:nvPicPr>
          <p:cNvPr id="6" name="Picture 3"/>
          <p:cNvPicPr/>
          <p:nvPr/>
        </p:nvPicPr>
        <p:blipFill>
          <a:blip r:embed="rId3"/>
          <a:stretch/>
        </p:blipFill>
        <p:spPr>
          <a:xfrm rot="20045157">
            <a:off x="3125609" y="2419709"/>
            <a:ext cx="2642760" cy="3142800"/>
          </a:xfrm>
          <a:prstGeom prst="rect">
            <a:avLst/>
          </a:prstGeom>
          <a:ln w="9525"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285720" y="428604"/>
            <a:ext cx="79512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En 6</a:t>
            </a:r>
            <a:r>
              <a:rPr lang="fr-FR" sz="3600" baseline="30000" dirty="0" smtClean="0"/>
              <a:t>ème</a:t>
            </a:r>
            <a:r>
              <a:rPr lang="fr-FR" sz="3600" dirty="0" smtClean="0"/>
              <a:t> et 5</a:t>
            </a:r>
            <a:r>
              <a:rPr lang="fr-FR" sz="3600" baseline="30000" dirty="0" smtClean="0"/>
              <a:t>ème</a:t>
            </a:r>
            <a:r>
              <a:rPr lang="fr-FR" sz="3600" dirty="0" smtClean="0"/>
              <a:t>, on échange des lettres et </a:t>
            </a:r>
          </a:p>
          <a:p>
            <a:r>
              <a:rPr lang="fr-FR" sz="3600" dirty="0" smtClean="0"/>
              <a:t>des vidéos avec des élèves allemands </a:t>
            </a:r>
          </a:p>
          <a:p>
            <a:r>
              <a:rPr lang="fr-FR" sz="3600" dirty="0" smtClean="0"/>
              <a:t>de notre collège partenaire.</a:t>
            </a:r>
            <a:endParaRPr lang="fr-FR" sz="3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4"/>
          <a:srcRect r="10524"/>
          <a:stretch/>
        </p:blipFill>
        <p:spPr bwMode="auto">
          <a:xfrm rot="1332419">
            <a:off x="462878" y="3541462"/>
            <a:ext cx="3323632" cy="234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8" descr="Image associée"/>
          <p:cNvPicPr>
            <a:picLocks noChangeAspect="1" noChangeArrowheads="1"/>
          </p:cNvPicPr>
          <p:nvPr/>
        </p:nvPicPr>
        <p:blipFill rotWithShape="1">
          <a:blip r:embed="rId5" cstate="print"/>
          <a:srcRect r="14618"/>
          <a:stretch/>
        </p:blipFill>
        <p:spPr bwMode="auto">
          <a:xfrm rot="2116807">
            <a:off x="5671704" y="2199762"/>
            <a:ext cx="2891830" cy="2253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Photo échange franco-allemand\photo groupe  2019_fichiers\P1110093.JPG"/>
          <p:cNvPicPr>
            <a:picLocks noChangeAspect="1" noChangeArrowheads="1"/>
          </p:cNvPicPr>
          <p:nvPr/>
        </p:nvPicPr>
        <p:blipFill rotWithShape="1">
          <a:blip r:embed="rId2" cstate="print"/>
          <a:srcRect l="25819" t="25526" r="18457" b="14327"/>
          <a:stretch/>
        </p:blipFill>
        <p:spPr bwMode="auto">
          <a:xfrm rot="986261">
            <a:off x="5386376" y="2798124"/>
            <a:ext cx="3237721" cy="2621034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142976" y="642918"/>
            <a:ext cx="6954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En 4</a:t>
            </a:r>
            <a:r>
              <a:rPr lang="fr-FR" sz="3600" baseline="30000" dirty="0" smtClean="0"/>
              <a:t>ème</a:t>
            </a:r>
            <a:r>
              <a:rPr lang="fr-FR" sz="3600" dirty="0" smtClean="0"/>
              <a:t>, 3</a:t>
            </a:r>
            <a:r>
              <a:rPr lang="fr-FR" sz="3600" baseline="30000" dirty="0" smtClean="0"/>
              <a:t>ème</a:t>
            </a:r>
            <a:r>
              <a:rPr lang="fr-FR" sz="3600" dirty="0" smtClean="0"/>
              <a:t>, on fait un échange:</a:t>
            </a:r>
          </a:p>
          <a:p>
            <a:r>
              <a:rPr lang="fr-FR" sz="3600" dirty="0" smtClean="0"/>
              <a:t>on rend visite à nos correspondants </a:t>
            </a:r>
          </a:p>
          <a:p>
            <a:r>
              <a:rPr lang="fr-FR" sz="3600" dirty="0" smtClean="0"/>
              <a:t>et ils viennent nous voir.</a:t>
            </a:r>
            <a:endParaRPr lang="fr-FR" sz="3600" dirty="0"/>
          </a:p>
        </p:txBody>
      </p:sp>
      <p:pic>
        <p:nvPicPr>
          <p:cNvPr id="4" name="Picture 4" descr="D:\Photo échange franco-allemand\photo groupe  2019_fichiers\main_data\P1110013.JPG"/>
          <p:cNvPicPr>
            <a:picLocks noChangeAspect="1" noChangeArrowheads="1"/>
          </p:cNvPicPr>
          <p:nvPr/>
        </p:nvPicPr>
        <p:blipFill rotWithShape="1">
          <a:blip r:embed="rId3" cstate="print"/>
          <a:srcRect l="5424" t="14286" r="10714" b="22222"/>
          <a:stretch/>
        </p:blipFill>
        <p:spPr bwMode="auto">
          <a:xfrm rot="21090399">
            <a:off x="295691" y="3499206"/>
            <a:ext cx="503236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28662" y="285728"/>
            <a:ext cx="70789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En 2022, les 5èmes, 4èmes et 3èmes </a:t>
            </a:r>
          </a:p>
          <a:p>
            <a:r>
              <a:rPr lang="fr-FR" sz="3200" dirty="0" smtClean="0"/>
              <a:t>ont fait un voyage en Bavière, à Munich.</a:t>
            </a:r>
            <a:endParaRPr lang="fr-FR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/>
          <a:srcRect l="17826" r="36522"/>
          <a:stretch/>
        </p:blipFill>
        <p:spPr bwMode="auto">
          <a:xfrm>
            <a:off x="3786182" y="1643050"/>
            <a:ext cx="1440160" cy="216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D:\München 2022\IMG_20220413_163604696.jpg"/>
          <p:cNvPicPr>
            <a:picLocks noChangeAspect="1" noChangeArrowheads="1"/>
          </p:cNvPicPr>
          <p:nvPr/>
        </p:nvPicPr>
        <p:blipFill rotWithShape="1">
          <a:blip r:embed="rId3" cstate="print"/>
          <a:srcRect t="20072" b="9288"/>
          <a:stretch/>
        </p:blipFill>
        <p:spPr bwMode="auto">
          <a:xfrm>
            <a:off x="357158" y="1571612"/>
            <a:ext cx="2500330" cy="2286016"/>
          </a:xfrm>
          <a:prstGeom prst="rect">
            <a:avLst/>
          </a:prstGeom>
          <a:noFill/>
        </p:spPr>
      </p:pic>
      <p:pic>
        <p:nvPicPr>
          <p:cNvPr id="5" name="Picture 2" descr="D:\München 2022\IMG_20220414_151751743.jpg"/>
          <p:cNvPicPr>
            <a:picLocks noChangeAspect="1" noChangeArrowheads="1"/>
          </p:cNvPicPr>
          <p:nvPr/>
        </p:nvPicPr>
        <p:blipFill rotWithShape="1">
          <a:blip r:embed="rId4" cstate="print"/>
          <a:srcRect l="11489" t="2781" r="11802"/>
          <a:stretch/>
        </p:blipFill>
        <p:spPr bwMode="auto">
          <a:xfrm>
            <a:off x="4071934" y="4214818"/>
            <a:ext cx="2500330" cy="2365194"/>
          </a:xfrm>
          <a:prstGeom prst="rect">
            <a:avLst/>
          </a:prstGeom>
          <a:noFill/>
        </p:spPr>
      </p:pic>
      <p:pic>
        <p:nvPicPr>
          <p:cNvPr id="8" name="Picture 4" descr="E:\2022-04-13 Château de Neuschwanstein\DSC_0413.JPG"/>
          <p:cNvPicPr>
            <a:picLocks noChangeAspect="1" noChangeArrowheads="1"/>
          </p:cNvPicPr>
          <p:nvPr/>
        </p:nvPicPr>
        <p:blipFill>
          <a:blip r:embed="rId5" cstate="print"/>
          <a:srcRect l="22656" t="34766" r="5468"/>
          <a:stretch>
            <a:fillRect/>
          </a:stretch>
        </p:blipFill>
        <p:spPr bwMode="auto">
          <a:xfrm>
            <a:off x="5643570" y="1500174"/>
            <a:ext cx="2928958" cy="1772222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5715008" y="3429000"/>
            <a:ext cx="299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Château de Louis II de Bavière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857488" y="271462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BMW</a:t>
            </a:r>
            <a:endParaRPr lang="fr-FR" dirty="0"/>
          </a:p>
        </p:txBody>
      </p:sp>
      <p:pic>
        <p:nvPicPr>
          <p:cNvPr id="11" name="Picture 2" descr="E:\2022-04-14 Allianz Arena (Bayern)\DSC_0612.JPG"/>
          <p:cNvPicPr>
            <a:picLocks noChangeAspect="1" noChangeArrowheads="1"/>
          </p:cNvPicPr>
          <p:nvPr/>
        </p:nvPicPr>
        <p:blipFill>
          <a:blip r:embed="rId6" cstate="print"/>
          <a:srcRect l="10526" t="21053" r="12281" b="13158"/>
          <a:stretch>
            <a:fillRect/>
          </a:stretch>
        </p:blipFill>
        <p:spPr bwMode="auto">
          <a:xfrm>
            <a:off x="6715140" y="4572008"/>
            <a:ext cx="2214610" cy="1258301"/>
          </a:xfrm>
          <a:prstGeom prst="rect">
            <a:avLst/>
          </a:prstGeom>
          <a:noFill/>
        </p:spPr>
      </p:pic>
      <p:sp>
        <p:nvSpPr>
          <p:cNvPr id="12" name="ZoneTexte 11"/>
          <p:cNvSpPr txBox="1"/>
          <p:nvPr/>
        </p:nvSpPr>
        <p:spPr>
          <a:xfrm>
            <a:off x="7358082" y="6072206"/>
            <a:ext cx="148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Allianz</a:t>
            </a:r>
            <a:r>
              <a:rPr lang="fr-FR" dirty="0" smtClean="0"/>
              <a:t> -</a:t>
            </a:r>
            <a:r>
              <a:rPr lang="fr-FR" dirty="0" err="1" smtClean="0"/>
              <a:t>Arena</a:t>
            </a:r>
            <a:endParaRPr lang="fr-FR" dirty="0"/>
          </a:p>
        </p:txBody>
      </p:sp>
      <p:pic>
        <p:nvPicPr>
          <p:cNvPr id="4100" name="Picture 4" descr="C:\Users\professeur\Documents\2022-04-12 Château de Nymphenburg\DSC_0345.JPG"/>
          <p:cNvPicPr>
            <a:picLocks noChangeAspect="1" noChangeArrowheads="1"/>
          </p:cNvPicPr>
          <p:nvPr/>
        </p:nvPicPr>
        <p:blipFill>
          <a:blip r:embed="rId7" cstate="print"/>
          <a:srcRect l="15789" t="27632" r="18421" b="15131"/>
          <a:stretch>
            <a:fillRect/>
          </a:stretch>
        </p:blipFill>
        <p:spPr bwMode="auto">
          <a:xfrm>
            <a:off x="142844" y="4071942"/>
            <a:ext cx="3571900" cy="2071702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500034" y="6286520"/>
            <a:ext cx="258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Château de </a:t>
            </a:r>
            <a:r>
              <a:rPr lang="fr-FR" dirty="0" err="1" smtClean="0"/>
              <a:t>Nynphenburg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eihnachten\IMG_20211214_161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38565"/>
            <a:ext cx="1785950" cy="2381266"/>
          </a:xfrm>
          <a:prstGeom prst="rect">
            <a:avLst/>
          </a:prstGeom>
          <a:noFill/>
        </p:spPr>
      </p:pic>
      <p:pic>
        <p:nvPicPr>
          <p:cNvPr id="1027" name="Picture 3" descr="E:\CléEchange\jeux de piste efa\IMGP0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04"/>
            <a:ext cx="2524143" cy="1893107"/>
          </a:xfrm>
          <a:prstGeom prst="rect">
            <a:avLst/>
          </a:prstGeom>
          <a:noFill/>
        </p:spPr>
      </p:pic>
      <p:pic>
        <p:nvPicPr>
          <p:cNvPr id="4" name="Picture 2" descr="C:\Users\professeur\Documents\Frühstück\IMGP0074.JPG"/>
          <p:cNvPicPr>
            <a:picLocks noChangeAspect="1" noChangeArrowheads="1"/>
          </p:cNvPicPr>
          <p:nvPr/>
        </p:nvPicPr>
        <p:blipFill rotWithShape="1">
          <a:blip r:embed="rId5" cstate="print"/>
          <a:srcRect l="13276" t="11858" r="4857" b="14025"/>
          <a:stretch/>
        </p:blipFill>
        <p:spPr bwMode="auto">
          <a:xfrm>
            <a:off x="3286116" y="714356"/>
            <a:ext cx="2286016" cy="1544605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214282" y="2857496"/>
            <a:ext cx="2114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on apprend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6143636" y="3143248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 </a:t>
            </a:r>
            <a:r>
              <a:rPr lang="fr-FR" sz="3200" dirty="0" smtClean="0"/>
              <a:t>en s’amusant.</a:t>
            </a:r>
            <a:endParaRPr lang="fr-FR" sz="3200" dirty="0"/>
          </a:p>
        </p:txBody>
      </p:sp>
      <p:sp>
        <p:nvSpPr>
          <p:cNvPr id="10" name="ZoneTexte 9"/>
          <p:cNvSpPr txBox="1"/>
          <p:nvPr/>
        </p:nvSpPr>
        <p:spPr>
          <a:xfrm>
            <a:off x="3571868" y="0"/>
            <a:ext cx="188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En cours,</a:t>
            </a:r>
            <a:endParaRPr lang="fr-FR" sz="3600" dirty="0"/>
          </a:p>
        </p:txBody>
      </p:sp>
      <p:pic>
        <p:nvPicPr>
          <p:cNvPr id="11" name="IMGP001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rcRect l="42187" t="20833"/>
          <a:stretch>
            <a:fillRect/>
          </a:stretch>
        </p:blipFill>
        <p:spPr>
          <a:xfrm>
            <a:off x="3428992" y="2857496"/>
            <a:ext cx="1762137" cy="1357322"/>
          </a:xfrm>
          <a:prstGeom prst="rect">
            <a:avLst/>
          </a:prstGeom>
        </p:spPr>
      </p:pic>
      <p:pic>
        <p:nvPicPr>
          <p:cNvPr id="13" name="Picture 2" descr="G:\écoles primaires 2022\vlcsnap-2022-05-06-10h05m41s316.png"/>
          <p:cNvPicPr>
            <a:picLocks noChangeAspect="1" noChangeArrowheads="1"/>
          </p:cNvPicPr>
          <p:nvPr/>
        </p:nvPicPr>
        <p:blipFill>
          <a:blip r:embed="rId7" cstate="print"/>
          <a:srcRect t="9662"/>
          <a:stretch>
            <a:fillRect/>
          </a:stretch>
        </p:blipFill>
        <p:spPr bwMode="auto">
          <a:xfrm>
            <a:off x="2786050" y="5143512"/>
            <a:ext cx="2571768" cy="1335891"/>
          </a:xfrm>
          <a:prstGeom prst="rect">
            <a:avLst/>
          </a:prstGeom>
          <a:noFill/>
        </p:spPr>
      </p:pic>
      <p:sp>
        <p:nvSpPr>
          <p:cNvPr id="14" name="ZoneTexte 13"/>
          <p:cNvSpPr txBox="1"/>
          <p:nvPr/>
        </p:nvSpPr>
        <p:spPr>
          <a:xfrm>
            <a:off x="6143636" y="2571744"/>
            <a:ext cx="265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Jeu de piste dans le village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928662" y="2428868"/>
            <a:ext cx="99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Carnaval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3286116" y="2357430"/>
            <a:ext cx="2442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Petit déjeuner allemand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286116" y="6488668"/>
            <a:ext cx="1504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Jeux de cartes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7158" y="6286520"/>
            <a:ext cx="1952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Pâtisseries de Noël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071802" y="4357694"/>
            <a:ext cx="2450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Visite guidée du collège</a:t>
            </a:r>
          </a:p>
          <a:p>
            <a:r>
              <a:rPr lang="fr-FR" dirty="0" smtClean="0"/>
              <a:t>pour les correspondants</a:t>
            </a:r>
            <a:endParaRPr lang="fr-FR" dirty="0"/>
          </a:p>
        </p:txBody>
      </p:sp>
      <p:pic>
        <p:nvPicPr>
          <p:cNvPr id="2" name="Picture 2" descr="E:\Karneval\6B 2023 bi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285727"/>
            <a:ext cx="2643206" cy="1982405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6000760" y="6072206"/>
            <a:ext cx="276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Chasse aux œufs de Pâques</a:t>
            </a:r>
            <a:endParaRPr lang="fr-FR" dirty="0"/>
          </a:p>
        </p:txBody>
      </p:sp>
      <p:pic>
        <p:nvPicPr>
          <p:cNvPr id="21" name="Picture 2" descr="E:\Ostern\Ostern 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3929066"/>
            <a:ext cx="2762269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642918"/>
            <a:ext cx="81439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Comme tu as pu le voir, l’allemand </a:t>
            </a:r>
          </a:p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n’est pas difficile .</a:t>
            </a:r>
          </a:p>
          <a:p>
            <a:endParaRPr lang="fr-FR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Parler allemand te permet de découvrir des cultures différentes de la notre, </a:t>
            </a:r>
          </a:p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de voyager, de communiquer avec des jeunes de ton âge et de trouver du travail.</a:t>
            </a:r>
          </a:p>
          <a:p>
            <a:endParaRPr lang="fr-FR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Alors à l’année prochaine !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836712"/>
            <a:ext cx="79217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Sources:</a:t>
            </a:r>
          </a:p>
          <a:p>
            <a:endParaRPr lang="fr-FR" dirty="0" smtClean="0"/>
          </a:p>
          <a:p>
            <a:r>
              <a:rPr lang="fr-FR" dirty="0" smtClean="0"/>
              <a:t>Chambre franco-allemande de Commerce et d’Industrie</a:t>
            </a:r>
          </a:p>
          <a:p>
            <a:r>
              <a:rPr lang="fr-FR" dirty="0" smtClean="0"/>
              <a:t>Goethe- Institut</a:t>
            </a:r>
          </a:p>
          <a:p>
            <a:r>
              <a:rPr lang="fr-FR" dirty="0" smtClean="0"/>
              <a:t>Eurostat</a:t>
            </a:r>
          </a:p>
          <a:p>
            <a:r>
              <a:rPr lang="fr-FR" dirty="0" smtClean="0"/>
              <a:t>Office franco-allemand pour la Jeunesse</a:t>
            </a:r>
          </a:p>
          <a:p>
            <a:r>
              <a:rPr lang="fr-FR" dirty="0" smtClean="0"/>
              <a:t>Office National Allemand du Tourisme</a:t>
            </a:r>
          </a:p>
          <a:p>
            <a:r>
              <a:rPr lang="fr-FR" dirty="0" smtClean="0"/>
              <a:t>Office allemand d’échange universitaire</a:t>
            </a:r>
          </a:p>
          <a:p>
            <a:r>
              <a:rPr lang="fr-FR" dirty="0" smtClean="0"/>
              <a:t>allemandlouisemichel.jimdo.com</a:t>
            </a:r>
          </a:p>
          <a:p>
            <a:r>
              <a:rPr lang="fr-FR" dirty="0" smtClean="0"/>
              <a:t>Rapport d’enquête  «Analyse des besoins des employeurs français au regard  des</a:t>
            </a:r>
          </a:p>
          <a:p>
            <a:r>
              <a:rPr lang="fr-FR" dirty="0" smtClean="0"/>
              <a:t>Compétences en langues vivantes étrangères », Langue et employabilité, juin 2015</a:t>
            </a:r>
          </a:p>
          <a:p>
            <a:r>
              <a:rPr lang="fr-FR" dirty="0" smtClean="0"/>
              <a:t>Mmes Porte et </a:t>
            </a:r>
            <a:r>
              <a:rPr lang="fr-FR" dirty="0" err="1" smtClean="0"/>
              <a:t>Demunck</a:t>
            </a:r>
            <a:r>
              <a:rPr lang="fr-FR" dirty="0" smtClean="0"/>
              <a:t> pour les photographies du voyage à Munich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214554"/>
            <a:ext cx="8229600" cy="2571768"/>
          </a:xfrm>
        </p:spPr>
        <p:txBody>
          <a:bodyPr>
            <a:normAutofit/>
          </a:bodyPr>
          <a:lstStyle/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C’est quoi cette langue ?</a:t>
            </a:r>
            <a:endParaRPr lang="fr-FR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5786" y="428604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Tu connais déjà </a:t>
            </a:r>
            <a:r>
              <a:rPr lang="fr-FR" sz="3200" b="1" dirty="0" smtClean="0"/>
              <a:t>beaucoup de mots allemands </a:t>
            </a:r>
          </a:p>
          <a:p>
            <a:r>
              <a:rPr lang="fr-FR" sz="3200" dirty="0" smtClean="0"/>
              <a:t>parce qu’ils </a:t>
            </a:r>
            <a:r>
              <a:rPr lang="fr-FR" sz="3200" b="1" dirty="0" smtClean="0"/>
              <a:t>viennent du français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2571736" y="2071678"/>
            <a:ext cx="1168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TASSE</a:t>
            </a:r>
            <a:endParaRPr lang="fr-FR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643050"/>
            <a:ext cx="207089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072330" y="2214554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GITARRE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7358082" y="3929066"/>
            <a:ext cx="1139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AUTO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2786050" y="3714752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BONBON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1472" y="5357826"/>
            <a:ext cx="1118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BANK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429124" y="5429264"/>
            <a:ext cx="39208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Tu ne te sentiras donc </a:t>
            </a:r>
          </a:p>
          <a:p>
            <a:r>
              <a:rPr lang="fr-FR" sz="3200" dirty="0" smtClean="0"/>
              <a:t>pas perdu.</a:t>
            </a:r>
            <a:endParaRPr lang="fr-FR" sz="3200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 t="36921"/>
          <a:stretch>
            <a:fillRect/>
          </a:stretch>
        </p:blipFill>
        <p:spPr bwMode="auto">
          <a:xfrm>
            <a:off x="714348" y="1928802"/>
            <a:ext cx="1428760" cy="106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14323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-17216582"/>
            <a:ext cx="14430348" cy="1443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/>
          <a:srcRect b="12499"/>
          <a:stretch>
            <a:fillRect/>
          </a:stretch>
        </p:blipFill>
        <p:spPr bwMode="auto">
          <a:xfrm>
            <a:off x="2000232" y="4929198"/>
            <a:ext cx="143723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571876"/>
            <a:ext cx="2103700" cy="115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8596" y="571480"/>
            <a:ext cx="7816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En allemand </a:t>
            </a:r>
            <a:r>
              <a:rPr lang="fr-FR" sz="3200" b="1" dirty="0" smtClean="0"/>
              <a:t>toutes les lettres se prononcent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500034" y="5715016"/>
            <a:ext cx="8463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Tu n’auras donc </a:t>
            </a:r>
            <a:r>
              <a:rPr lang="fr-FR" sz="3200" b="1" dirty="0" smtClean="0"/>
              <a:t>pas de problème d’orthographe </a:t>
            </a:r>
            <a:r>
              <a:rPr lang="fr-FR" sz="3200" dirty="0" smtClean="0"/>
              <a:t>!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6429388" y="4500570"/>
            <a:ext cx="1775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Hamster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428860" y="1714488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Kinder</a:t>
            </a:r>
            <a:endParaRPr lang="fr-FR" sz="3600" dirty="0"/>
          </a:p>
        </p:txBody>
      </p:sp>
      <p:sp>
        <p:nvSpPr>
          <p:cNvPr id="9" name="ZoneTexte 8"/>
          <p:cNvSpPr txBox="1"/>
          <p:nvPr/>
        </p:nvSpPr>
        <p:spPr>
          <a:xfrm>
            <a:off x="6500826" y="1785926"/>
            <a:ext cx="159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Banane</a:t>
            </a:r>
            <a:endParaRPr lang="fr-FR" sz="3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643174" y="4143380"/>
            <a:ext cx="1545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Telefon</a:t>
            </a:r>
            <a:endParaRPr lang="fr-FR" sz="3600" dirty="0"/>
          </a:p>
        </p:txBody>
      </p:sp>
      <p:sp>
        <p:nvSpPr>
          <p:cNvPr id="15362" name="AutoShape 2" descr="Enfants, main dans la ma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1415801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5" name="AutoShape 5" descr="Image vectorielle de hamster visage comiq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68" name="AutoShape 8" descr="Téléphone sim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6020" t="17580" r="26160" b="28820"/>
          <a:stretch>
            <a:fillRect/>
          </a:stretch>
        </p:blipFill>
        <p:spPr bwMode="auto">
          <a:xfrm>
            <a:off x="5286380" y="4071942"/>
            <a:ext cx="9442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9" descr="D:\Utilisateurs\professeur\Downloads\banana-geef00e473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26213">
            <a:off x="5723621" y="2213414"/>
            <a:ext cx="1357290" cy="68076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714752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ulle ronde 3"/>
          <p:cNvSpPr/>
          <p:nvPr/>
        </p:nvSpPr>
        <p:spPr>
          <a:xfrm>
            <a:off x="1285852" y="1571612"/>
            <a:ext cx="4071966" cy="1500198"/>
          </a:xfrm>
          <a:prstGeom prst="wedgeEllipseCallout">
            <a:avLst>
              <a:gd name="adj1" fmla="val -28318"/>
              <a:gd name="adj2" fmla="val 789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Ha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L’allemand </a:t>
            </a:r>
            <a:r>
              <a:rPr lang="fr-FR" b="1" dirty="0" smtClean="0"/>
              <a:t>ressemble à l’anglais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1472" y="5786454"/>
            <a:ext cx="8278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Faire de l’allemand c’est être plus fort en anglais.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1643042" y="1714488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     </a:t>
            </a:r>
            <a:r>
              <a:rPr lang="fr-FR" sz="3200" dirty="0" err="1" smtClean="0">
                <a:solidFill>
                  <a:srgbClr val="FF0000"/>
                </a:solidFill>
              </a:rPr>
              <a:t>Hallo</a:t>
            </a:r>
            <a:r>
              <a:rPr lang="fr-FR" sz="3200" dirty="0" smtClean="0">
                <a:solidFill>
                  <a:srgbClr val="FF0000"/>
                </a:solidFill>
              </a:rPr>
              <a:t> !  </a:t>
            </a:r>
          </a:p>
          <a:p>
            <a:r>
              <a:rPr lang="fr-FR" sz="3200" dirty="0" smtClean="0">
                <a:solidFill>
                  <a:srgbClr val="FF0000"/>
                </a:solidFill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</a:rPr>
              <a:t>Mein</a:t>
            </a:r>
            <a:r>
              <a:rPr lang="fr-FR" sz="3200" dirty="0" smtClean="0">
                <a:solidFill>
                  <a:srgbClr val="FF0000"/>
                </a:solidFill>
              </a:rPr>
              <a:t> Name </a:t>
            </a:r>
            <a:r>
              <a:rPr lang="fr-FR" sz="3200" dirty="0" err="1" smtClean="0">
                <a:solidFill>
                  <a:srgbClr val="FF0000"/>
                </a:solidFill>
              </a:rPr>
              <a:t>ist</a:t>
            </a:r>
            <a:r>
              <a:rPr lang="fr-FR" sz="3200" dirty="0" smtClean="0">
                <a:solidFill>
                  <a:srgbClr val="FF0000"/>
                </a:solidFill>
              </a:rPr>
              <a:t> Lisa.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143636" y="2071678"/>
            <a:ext cx="2375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Tu as sûrement</a:t>
            </a:r>
          </a:p>
          <a:p>
            <a:r>
              <a:rPr lang="fr-FR" dirty="0"/>
              <a:t>c</a:t>
            </a:r>
            <a:r>
              <a:rPr lang="fr-FR" dirty="0" smtClean="0"/>
              <a:t>ompris ce que dit Lisa.</a:t>
            </a:r>
            <a:endParaRPr lang="fr-FR" dirty="0"/>
          </a:p>
        </p:txBody>
      </p:sp>
      <p:sp>
        <p:nvSpPr>
          <p:cNvPr id="8" name="Bulle ronde 7"/>
          <p:cNvSpPr/>
          <p:nvPr/>
        </p:nvSpPr>
        <p:spPr>
          <a:xfrm>
            <a:off x="3857620" y="3429000"/>
            <a:ext cx="3643338" cy="1428760"/>
          </a:xfrm>
          <a:prstGeom prst="wedgeEllipseCallout">
            <a:avLst>
              <a:gd name="adj1" fmla="val -70136"/>
              <a:gd name="adj2" fmla="val 6905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429124" y="3571876"/>
            <a:ext cx="29306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Hello!</a:t>
            </a:r>
          </a:p>
          <a:p>
            <a:r>
              <a:rPr lang="fr-FR" sz="3200" dirty="0" err="1" smtClean="0">
                <a:solidFill>
                  <a:srgbClr val="0070C0"/>
                </a:solidFill>
              </a:rPr>
              <a:t>My</a:t>
            </a:r>
            <a:r>
              <a:rPr lang="fr-FR" sz="3200" dirty="0" smtClean="0">
                <a:solidFill>
                  <a:srgbClr val="0070C0"/>
                </a:solidFill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</a:rPr>
              <a:t>name</a:t>
            </a:r>
            <a:r>
              <a:rPr lang="fr-FR" sz="3200" dirty="0" smtClean="0">
                <a:solidFill>
                  <a:srgbClr val="0070C0"/>
                </a:solidFill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</a:rPr>
              <a:t>is</a:t>
            </a:r>
            <a:r>
              <a:rPr lang="fr-FR" sz="3200" dirty="0" smtClean="0">
                <a:solidFill>
                  <a:srgbClr val="0070C0"/>
                </a:solidFill>
              </a:rPr>
              <a:t> Lisa.</a:t>
            </a:r>
            <a:endParaRPr lang="fr-FR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643314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1571612"/>
            <a:ext cx="25731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Fisch</a:t>
            </a:r>
            <a:r>
              <a:rPr lang="fr-FR" sz="3200" dirty="0" smtClean="0"/>
              <a:t>     Apfel  </a:t>
            </a:r>
          </a:p>
          <a:p>
            <a:endParaRPr lang="fr-FR" sz="3200" dirty="0" smtClean="0"/>
          </a:p>
          <a:p>
            <a:r>
              <a:rPr lang="fr-FR" sz="3200" dirty="0" err="1" smtClean="0"/>
              <a:t>Schule</a:t>
            </a:r>
            <a:r>
              <a:rPr lang="fr-FR" sz="3200" dirty="0" smtClean="0"/>
              <a:t>     </a:t>
            </a:r>
            <a:r>
              <a:rPr lang="fr-FR" sz="3200" dirty="0" err="1" smtClean="0"/>
              <a:t>Haus</a:t>
            </a:r>
            <a:endParaRPr lang="fr-FR" sz="3200" dirty="0" smtClean="0"/>
          </a:p>
          <a:p>
            <a:endParaRPr lang="fr-FR" sz="3200" dirty="0" smtClean="0"/>
          </a:p>
          <a:p>
            <a:r>
              <a:rPr lang="fr-FR" sz="3200" dirty="0" err="1" smtClean="0"/>
              <a:t>Buch</a:t>
            </a:r>
            <a:r>
              <a:rPr lang="fr-FR" sz="3200" dirty="0" smtClean="0"/>
              <a:t>      </a:t>
            </a:r>
            <a:r>
              <a:rPr lang="fr-FR" sz="3200" dirty="0" err="1" smtClean="0"/>
              <a:t>grün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642910" y="214290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 toi de jouer !       </a:t>
            </a:r>
            <a:r>
              <a:rPr lang="fr-FR" sz="2400" dirty="0" smtClean="0"/>
              <a:t>Associe chaque mot allemand </a:t>
            </a:r>
          </a:p>
          <a:p>
            <a:r>
              <a:rPr lang="fr-FR" sz="2400" dirty="0" smtClean="0"/>
              <a:t>                                                   à son cousin anglais!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5214942" y="1571612"/>
            <a:ext cx="26468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green     book </a:t>
            </a:r>
          </a:p>
          <a:p>
            <a:endParaRPr lang="fr-FR" sz="3200" dirty="0" smtClean="0"/>
          </a:p>
          <a:p>
            <a:r>
              <a:rPr lang="fr-FR" sz="3200" dirty="0" err="1" smtClean="0"/>
              <a:t>fish</a:t>
            </a:r>
            <a:r>
              <a:rPr lang="fr-FR" sz="3200" dirty="0" smtClean="0"/>
              <a:t>        </a:t>
            </a:r>
            <a:r>
              <a:rPr lang="fr-FR" sz="3200" dirty="0" err="1" smtClean="0"/>
              <a:t>apple</a:t>
            </a:r>
            <a:endParaRPr lang="fr-FR" sz="3200" dirty="0" smtClean="0"/>
          </a:p>
          <a:p>
            <a:endParaRPr lang="fr-FR" sz="3200" dirty="0" smtClean="0"/>
          </a:p>
          <a:p>
            <a:r>
              <a:rPr lang="fr-FR" sz="3200" dirty="0" err="1" smtClean="0"/>
              <a:t>school</a:t>
            </a:r>
            <a:r>
              <a:rPr lang="fr-FR" sz="3200" dirty="0" smtClean="0"/>
              <a:t>    house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642910" y="4500570"/>
            <a:ext cx="590097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Fisch</a:t>
            </a:r>
            <a:r>
              <a:rPr lang="fr-FR" sz="2800" dirty="0" smtClean="0"/>
              <a:t> / </a:t>
            </a:r>
            <a:r>
              <a:rPr lang="fr-FR" sz="2800" dirty="0" err="1" smtClean="0"/>
              <a:t>fish</a:t>
            </a:r>
            <a:r>
              <a:rPr lang="fr-FR" sz="2800" dirty="0" smtClean="0"/>
              <a:t>                       </a:t>
            </a:r>
            <a:r>
              <a:rPr lang="fr-FR" sz="2800" dirty="0" err="1" smtClean="0"/>
              <a:t>Schule</a:t>
            </a:r>
            <a:r>
              <a:rPr lang="fr-FR" sz="2800" dirty="0" smtClean="0"/>
              <a:t>  / </a:t>
            </a:r>
            <a:r>
              <a:rPr lang="fr-FR" sz="2800" dirty="0" err="1" smtClean="0"/>
              <a:t>school</a:t>
            </a:r>
            <a:endParaRPr lang="fr-FR" sz="2800" dirty="0" smtClean="0"/>
          </a:p>
          <a:p>
            <a:endParaRPr lang="fr-FR" sz="2800" dirty="0" smtClean="0"/>
          </a:p>
          <a:p>
            <a:r>
              <a:rPr lang="fr-FR" sz="2800" dirty="0" smtClean="0"/>
              <a:t>Apfel / </a:t>
            </a:r>
            <a:r>
              <a:rPr lang="fr-FR" sz="2800" dirty="0" err="1" smtClean="0"/>
              <a:t>apple</a:t>
            </a:r>
            <a:r>
              <a:rPr lang="fr-FR" sz="2800" dirty="0" smtClean="0"/>
              <a:t>                   </a:t>
            </a:r>
            <a:r>
              <a:rPr lang="fr-FR" sz="2800" dirty="0" err="1" smtClean="0"/>
              <a:t>Buch</a:t>
            </a:r>
            <a:r>
              <a:rPr lang="fr-FR" sz="2800" dirty="0" smtClean="0"/>
              <a:t> / book</a:t>
            </a:r>
          </a:p>
          <a:p>
            <a:endParaRPr lang="fr-FR" sz="2800" dirty="0" smtClean="0"/>
          </a:p>
          <a:p>
            <a:r>
              <a:rPr lang="fr-FR" sz="2800" dirty="0" err="1" smtClean="0"/>
              <a:t>Haus</a:t>
            </a:r>
            <a:r>
              <a:rPr lang="fr-FR" sz="2800" dirty="0" smtClean="0"/>
              <a:t> / house                   </a:t>
            </a:r>
            <a:r>
              <a:rPr lang="fr-FR" sz="2800" dirty="0" err="1" smtClean="0"/>
              <a:t>grün</a:t>
            </a:r>
            <a:r>
              <a:rPr lang="fr-FR" sz="2800" dirty="0" smtClean="0"/>
              <a:t> / green</a:t>
            </a:r>
            <a:endParaRPr lang="fr-FR" sz="2800" dirty="0"/>
          </a:p>
        </p:txBody>
      </p:sp>
      <p:pic>
        <p:nvPicPr>
          <p:cNvPr id="9" name="Picture 2" descr="https://www.reseau-canope.fr/canope-academie-dijon/IMG/arton1852.gif?13287843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86256"/>
            <a:ext cx="857256" cy="857257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214818"/>
            <a:ext cx="1071570" cy="98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 descr="apple, plant, fruit, flower, food, red, produce, healthy, flowering plant, rose family, land plant, rose order"/>
          <p:cNvPicPr>
            <a:picLocks noChangeAspect="1" noChangeArrowheads="1"/>
          </p:cNvPicPr>
          <p:nvPr/>
        </p:nvPicPr>
        <p:blipFill>
          <a:blip r:embed="rId4" cstate="print"/>
          <a:srcRect l="23077" r="19231"/>
          <a:stretch>
            <a:fillRect/>
          </a:stretch>
        </p:blipFill>
        <p:spPr bwMode="auto">
          <a:xfrm>
            <a:off x="2857488" y="5143512"/>
            <a:ext cx="642942" cy="73738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5072074"/>
            <a:ext cx="1000128" cy="10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5929310"/>
            <a:ext cx="928690" cy="928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6072206"/>
            <a:ext cx="710766" cy="62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357554" y="1643050"/>
            <a:ext cx="1500198" cy="62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720" y="285728"/>
            <a:ext cx="7797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En allemand, on peut créer des mots </a:t>
            </a:r>
          </a:p>
          <a:p>
            <a:r>
              <a:rPr lang="fr-FR" sz="3600" dirty="0" smtClean="0"/>
              <a:t>comme avec des </a:t>
            </a:r>
            <a:r>
              <a:rPr lang="fr-FR" sz="3600" dirty="0" err="1" smtClean="0"/>
              <a:t>legos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1000100" y="6000768"/>
            <a:ext cx="7560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Il y a donc </a:t>
            </a:r>
            <a:r>
              <a:rPr lang="fr-FR" sz="3600" b="1" dirty="0" smtClean="0"/>
              <a:t>moins de mots à apprendre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571472" y="2143116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14348" y="2214554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357422" y="2071678"/>
            <a:ext cx="465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7" name="Rectangle 6"/>
          <p:cNvSpPr/>
          <p:nvPr/>
        </p:nvSpPr>
        <p:spPr>
          <a:xfrm>
            <a:off x="3071802" y="2143116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071802" y="2214554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4857752" y="214311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 =</a:t>
            </a:r>
            <a:endParaRPr lang="fr-FR" sz="4000" dirty="0"/>
          </a:p>
        </p:txBody>
      </p:sp>
      <p:sp>
        <p:nvSpPr>
          <p:cNvPr id="10" name="Rectangle 9"/>
          <p:cNvSpPr/>
          <p:nvPr/>
        </p:nvSpPr>
        <p:spPr>
          <a:xfrm>
            <a:off x="5643570" y="2143116"/>
            <a:ext cx="264320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786446" y="2214554"/>
            <a:ext cx="2370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12" name="Rectangle 11"/>
          <p:cNvSpPr/>
          <p:nvPr/>
        </p:nvSpPr>
        <p:spPr>
          <a:xfrm>
            <a:off x="714348" y="4000504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071802" y="4000504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715008" y="4000504"/>
            <a:ext cx="228601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857224" y="4071942"/>
            <a:ext cx="107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Hand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214678" y="4071942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857884" y="4071942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Hand</a:t>
            </a:r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2285984" y="4000504"/>
            <a:ext cx="582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7752" y="4000504"/>
            <a:ext cx="679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=</a:t>
            </a:r>
            <a:endParaRPr lang="fr-FR" sz="4400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928934"/>
            <a:ext cx="785818" cy="8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 t="16668" b="8332"/>
          <a:stretch>
            <a:fillRect/>
          </a:stretch>
        </p:blipFill>
        <p:spPr bwMode="auto">
          <a:xfrm>
            <a:off x="3357554" y="4857760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 b="50104"/>
          <a:stretch>
            <a:fillRect/>
          </a:stretch>
        </p:blipFill>
        <p:spPr bwMode="auto">
          <a:xfrm>
            <a:off x="714348" y="4857760"/>
            <a:ext cx="1237651" cy="6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83631">
            <a:off x="3485380" y="2985321"/>
            <a:ext cx="864066" cy="8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/>
          <a:srcRect t="43750"/>
          <a:stretch>
            <a:fillRect/>
          </a:stretch>
        </p:blipFill>
        <p:spPr bwMode="auto">
          <a:xfrm>
            <a:off x="6215074" y="4786322"/>
            <a:ext cx="1143000" cy="64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 t="49722"/>
          <a:stretch>
            <a:fillRect/>
          </a:stretch>
        </p:blipFill>
        <p:spPr bwMode="auto">
          <a:xfrm>
            <a:off x="571472" y="3071810"/>
            <a:ext cx="142086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2214578"/>
          </a:xfrm>
        </p:spPr>
        <p:txBody>
          <a:bodyPr>
            <a:normAutofit/>
          </a:bodyPr>
          <a:lstStyle/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L’allemand, ça sert à quoi ?</a:t>
            </a:r>
            <a:endParaRPr lang="fr-FR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3" y="2500306"/>
            <a:ext cx="3596726" cy="376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lèche droite 4"/>
          <p:cNvSpPr/>
          <p:nvPr/>
        </p:nvSpPr>
        <p:spPr>
          <a:xfrm rot="1451010">
            <a:off x="2154028" y="3046652"/>
            <a:ext cx="680712" cy="1991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bas 5"/>
          <p:cNvSpPr/>
          <p:nvPr/>
        </p:nvSpPr>
        <p:spPr>
          <a:xfrm rot="3396522">
            <a:off x="6070174" y="4623451"/>
            <a:ext cx="188472" cy="438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rot="1807602">
            <a:off x="1794370" y="5012529"/>
            <a:ext cx="674643" cy="215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28596" y="2285992"/>
            <a:ext cx="1954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Allemagne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6786578" y="4027045"/>
            <a:ext cx="1606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Autriche</a:t>
            </a:r>
            <a:endParaRPr lang="fr-FR" sz="3200" dirty="0"/>
          </a:p>
        </p:txBody>
      </p:sp>
      <p:sp>
        <p:nvSpPr>
          <p:cNvPr id="10" name="ZoneTexte 9"/>
          <p:cNvSpPr txBox="1"/>
          <p:nvPr/>
        </p:nvSpPr>
        <p:spPr>
          <a:xfrm>
            <a:off x="500034" y="4643446"/>
            <a:ext cx="163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Suisse</a:t>
            </a:r>
            <a:endParaRPr lang="fr-FR" sz="3200" dirty="0"/>
          </a:p>
        </p:txBody>
      </p:sp>
      <p:sp>
        <p:nvSpPr>
          <p:cNvPr id="12" name="Rectangle 11"/>
          <p:cNvSpPr/>
          <p:nvPr/>
        </p:nvSpPr>
        <p:spPr>
          <a:xfrm>
            <a:off x="428596" y="357166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/>
              <a:t>C’est la langue maternelle de </a:t>
            </a:r>
            <a:r>
              <a:rPr lang="fr-FR" sz="3200" b="1" dirty="0" smtClean="0"/>
              <a:t>100 millions </a:t>
            </a:r>
            <a:r>
              <a:rPr lang="fr-FR" sz="3200" dirty="0" smtClean="0"/>
              <a:t>d’Européens. L’allemand est</a:t>
            </a:r>
            <a:r>
              <a:rPr lang="fr-FR" sz="3200" b="1" dirty="0" smtClean="0"/>
              <a:t> la langue la plus parlée en Europe</a:t>
            </a:r>
            <a:r>
              <a:rPr lang="fr-FR" sz="3200" dirty="0" smtClean="0"/>
              <a:t>.</a:t>
            </a:r>
            <a:endParaRPr lang="fr-FR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481</Words>
  <Application>Microsoft Office PowerPoint</Application>
  <PresentationFormat>Affichage à l'écran (4:3)</PresentationFormat>
  <Paragraphs>123</Paragraphs>
  <Slides>18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Diapositive 1</vt:lpstr>
      <vt:lpstr>C’est quoi cette langue ?</vt:lpstr>
      <vt:lpstr>Diapositive 3</vt:lpstr>
      <vt:lpstr>Diapositive 4</vt:lpstr>
      <vt:lpstr>L’allemand ressemble à l’anglais.</vt:lpstr>
      <vt:lpstr>Diapositive 6</vt:lpstr>
      <vt:lpstr>Diapositive 7</vt:lpstr>
      <vt:lpstr>L’allemand, ça sert à quoi ?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91</cp:revision>
  <dcterms:created xsi:type="dcterms:W3CDTF">2022-04-26T08:40:28Z</dcterms:created>
  <dcterms:modified xsi:type="dcterms:W3CDTF">2023-04-26T18:39:56Z</dcterms:modified>
</cp:coreProperties>
</file>