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0" r:id="rId8"/>
    <p:sldId id="261" r:id="rId9"/>
    <p:sldId id="270" r:id="rId10"/>
    <p:sldId id="269" r:id="rId11"/>
    <p:sldId id="273" r:id="rId12"/>
    <p:sldId id="275" r:id="rId13"/>
    <p:sldId id="277" r:id="rId14"/>
    <p:sldId id="279" r:id="rId15"/>
    <p:sldId id="281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4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A67C-7BC3-4C40-B463-05476BC49F2E}" type="datetimeFigureOut">
              <a:rPr lang="fr-FR" smtClean="0"/>
              <a:pPr/>
              <a:t>28/04/2024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9791-2E14-4B8F-8BDA-BAB7E895C9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A67C-7BC3-4C40-B463-05476BC49F2E}" type="datetimeFigureOut">
              <a:rPr lang="fr-FR" smtClean="0"/>
              <a:pPr/>
              <a:t>28/04/2024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9791-2E14-4B8F-8BDA-BAB7E895C9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A67C-7BC3-4C40-B463-05476BC49F2E}" type="datetimeFigureOut">
              <a:rPr lang="fr-FR" smtClean="0"/>
              <a:pPr/>
              <a:t>28/04/2024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9791-2E14-4B8F-8BDA-BAB7E895C9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A67C-7BC3-4C40-B463-05476BC49F2E}" type="datetimeFigureOut">
              <a:rPr lang="fr-FR" smtClean="0"/>
              <a:pPr/>
              <a:t>28/04/2024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9791-2E14-4B8F-8BDA-BAB7E895C9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A67C-7BC3-4C40-B463-05476BC49F2E}" type="datetimeFigureOut">
              <a:rPr lang="fr-FR" smtClean="0"/>
              <a:pPr/>
              <a:t>28/04/2024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9791-2E14-4B8F-8BDA-BAB7E895C9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A67C-7BC3-4C40-B463-05476BC49F2E}" type="datetimeFigureOut">
              <a:rPr lang="fr-FR" smtClean="0"/>
              <a:pPr/>
              <a:t>28/04/2024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9791-2E14-4B8F-8BDA-BAB7E895C9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A67C-7BC3-4C40-B463-05476BC49F2E}" type="datetimeFigureOut">
              <a:rPr lang="fr-FR" smtClean="0"/>
              <a:pPr/>
              <a:t>28/04/2024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9791-2E14-4B8F-8BDA-BAB7E895C9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A67C-7BC3-4C40-B463-05476BC49F2E}" type="datetimeFigureOut">
              <a:rPr lang="fr-FR" smtClean="0"/>
              <a:pPr/>
              <a:t>28/04/2024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9791-2E14-4B8F-8BDA-BAB7E895C9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A67C-7BC3-4C40-B463-05476BC49F2E}" type="datetimeFigureOut">
              <a:rPr lang="fr-FR" smtClean="0"/>
              <a:pPr/>
              <a:t>28/04/2024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9791-2E14-4B8F-8BDA-BAB7E895C9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A67C-7BC3-4C40-B463-05476BC49F2E}" type="datetimeFigureOut">
              <a:rPr lang="fr-FR" smtClean="0"/>
              <a:pPr/>
              <a:t>28/04/2024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9791-2E14-4B8F-8BDA-BAB7E895C9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0A67C-7BC3-4C40-B463-05476BC49F2E}" type="datetimeFigureOut">
              <a:rPr lang="fr-FR" smtClean="0"/>
              <a:pPr/>
              <a:t>28/04/2024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19791-2E14-4B8F-8BDA-BAB7E895C9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0A67C-7BC3-4C40-B463-05476BC49F2E}" type="datetimeFigureOut">
              <a:rPr lang="fr-FR" smtClean="0"/>
              <a:pPr/>
              <a:t>28/04/2024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19791-2E14-4B8F-8BDA-BAB7E895C9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13" Type="http://schemas.openxmlformats.org/officeDocument/2006/relationships/image" Target="../media/image48.jpeg"/><Relationship Id="rId18" Type="http://schemas.openxmlformats.org/officeDocument/2006/relationships/image" Target="../media/image53.jpeg"/><Relationship Id="rId3" Type="http://schemas.openxmlformats.org/officeDocument/2006/relationships/image" Target="../media/image38.jpeg"/><Relationship Id="rId21" Type="http://schemas.openxmlformats.org/officeDocument/2006/relationships/image" Target="../media/image56.jpeg"/><Relationship Id="rId7" Type="http://schemas.openxmlformats.org/officeDocument/2006/relationships/image" Target="../media/image42.jpeg"/><Relationship Id="rId12" Type="http://schemas.openxmlformats.org/officeDocument/2006/relationships/image" Target="../media/image47.jpeg"/><Relationship Id="rId17" Type="http://schemas.openxmlformats.org/officeDocument/2006/relationships/image" Target="../media/image52.jpeg"/><Relationship Id="rId2" Type="http://schemas.openxmlformats.org/officeDocument/2006/relationships/image" Target="../media/image37.jpeg"/><Relationship Id="rId16" Type="http://schemas.openxmlformats.org/officeDocument/2006/relationships/image" Target="../media/image51.jpeg"/><Relationship Id="rId20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6.jpeg"/><Relationship Id="rId5" Type="http://schemas.openxmlformats.org/officeDocument/2006/relationships/image" Target="../media/image40.jpeg"/><Relationship Id="rId15" Type="http://schemas.openxmlformats.org/officeDocument/2006/relationships/image" Target="../media/image50.jpeg"/><Relationship Id="rId10" Type="http://schemas.openxmlformats.org/officeDocument/2006/relationships/image" Target="../media/image45.jpeg"/><Relationship Id="rId19" Type="http://schemas.openxmlformats.org/officeDocument/2006/relationships/image" Target="../media/image54.jpe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2172" y="571480"/>
            <a:ext cx="29146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llipse 6"/>
          <p:cNvSpPr/>
          <p:nvPr/>
        </p:nvSpPr>
        <p:spPr>
          <a:xfrm>
            <a:off x="2714612" y="1643050"/>
            <a:ext cx="3429024" cy="235745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section </a:t>
            </a:r>
            <a:r>
              <a:rPr lang="fr-FR" dirty="0" err="1" smtClean="0"/>
              <a:t>bilangue</a:t>
            </a:r>
            <a:r>
              <a:rPr lang="fr-FR" dirty="0" smtClean="0"/>
              <a:t> </a:t>
            </a:r>
          </a:p>
          <a:p>
            <a:pPr algn="ctr"/>
            <a:r>
              <a:rPr lang="fr-FR" dirty="0" smtClean="0"/>
              <a:t>anglais -allemand</a:t>
            </a:r>
          </a:p>
          <a:p>
            <a:pPr algn="ctr"/>
            <a:r>
              <a:rPr lang="fr-FR" dirty="0" smtClean="0"/>
              <a:t>       en 6ème au</a:t>
            </a:r>
          </a:p>
          <a:p>
            <a:pPr algn="ctr"/>
            <a:r>
              <a:rPr lang="fr-FR" dirty="0" smtClean="0"/>
              <a:t> collège Le Breuil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143240" y="2143116"/>
            <a:ext cx="272222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s</a:t>
            </a:r>
            <a:r>
              <a:rPr lang="fr-FR" sz="2800" b="1" dirty="0" smtClean="0"/>
              <a:t>ection </a:t>
            </a:r>
            <a:r>
              <a:rPr lang="fr-FR" sz="2800" b="1" dirty="0" err="1" smtClean="0"/>
              <a:t>bilangue</a:t>
            </a:r>
            <a:endParaRPr lang="fr-FR" sz="2800" b="1" dirty="0" smtClean="0"/>
          </a:p>
          <a:p>
            <a:r>
              <a:rPr lang="fr-FR" sz="2800" b="1" dirty="0" smtClean="0"/>
              <a:t>anglais-allemand</a:t>
            </a:r>
          </a:p>
          <a:p>
            <a:r>
              <a:rPr lang="fr-FR" sz="2800" b="1" dirty="0" smtClean="0"/>
              <a:t>        en 6ème</a:t>
            </a:r>
            <a:endParaRPr lang="fr-FR" sz="2800" b="1" dirty="0"/>
          </a:p>
        </p:txBody>
      </p:sp>
      <p:sp>
        <p:nvSpPr>
          <p:cNvPr id="9" name="Parchemin horizontal 8"/>
          <p:cNvSpPr/>
          <p:nvPr/>
        </p:nvSpPr>
        <p:spPr>
          <a:xfrm>
            <a:off x="2571736" y="4357694"/>
            <a:ext cx="3857652" cy="1714512"/>
          </a:xfrm>
          <a:prstGeom prst="horizontalScrol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2714612" y="4714884"/>
            <a:ext cx="450059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</a:t>
            </a:r>
            <a:r>
              <a:rPr lang="en-US" sz="2000" dirty="0" smtClean="0">
                <a:solidFill>
                  <a:srgbClr val="0070C0"/>
                </a:solidFill>
              </a:rPr>
              <a:t>Hello !                    </a:t>
            </a:r>
            <a:r>
              <a:rPr lang="en-US" sz="2000" dirty="0" smtClean="0"/>
              <a:t>Hallo !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  Good Morning !   </a:t>
            </a:r>
            <a:r>
              <a:rPr lang="en-US" sz="2000" dirty="0" err="1" smtClean="0">
                <a:solidFill>
                  <a:srgbClr val="FF0000"/>
                </a:solidFill>
              </a:rPr>
              <a:t>Guten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Morgen</a:t>
            </a:r>
            <a:r>
              <a:rPr lang="en-US" sz="2000" dirty="0" smtClean="0">
                <a:solidFill>
                  <a:srgbClr val="FF0000"/>
                </a:solidFill>
              </a:rPr>
              <a:t> !</a:t>
            </a:r>
          </a:p>
          <a:p>
            <a:r>
              <a:rPr lang="en-US" sz="2000" dirty="0" smtClean="0"/>
              <a:t>  </a:t>
            </a:r>
            <a:r>
              <a:rPr lang="en-US" sz="2000" dirty="0" smtClean="0">
                <a:solidFill>
                  <a:srgbClr val="0070C0"/>
                </a:solidFill>
              </a:rPr>
              <a:t>Welcome !</a:t>
            </a:r>
            <a:r>
              <a:rPr lang="en-US" sz="2000" dirty="0" smtClean="0"/>
              <a:t>             </a:t>
            </a:r>
            <a:r>
              <a:rPr lang="en-US" sz="2000" dirty="0" err="1" smtClean="0">
                <a:solidFill>
                  <a:srgbClr val="FFC000"/>
                </a:solidFill>
              </a:rPr>
              <a:t>Willkommen</a:t>
            </a:r>
            <a:r>
              <a:rPr lang="en-US" sz="2000" dirty="0" smtClean="0">
                <a:solidFill>
                  <a:srgbClr val="FFC000"/>
                </a:solidFill>
              </a:rPr>
              <a:t> !</a:t>
            </a:r>
          </a:p>
          <a:p>
            <a:endParaRPr lang="fr-FR" dirty="0"/>
          </a:p>
        </p:txBody>
      </p:sp>
      <p:pic>
        <p:nvPicPr>
          <p:cNvPr id="11" name="Picture 2" descr="C:\Users\cbellotto\Desktop\logo collè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71480"/>
            <a:ext cx="2230633" cy="10208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14282" y="285728"/>
            <a:ext cx="89297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D</a:t>
            </a:r>
            <a:r>
              <a:rPr lang="fr-FR" sz="3200" dirty="0" smtClean="0"/>
              <a:t>e nombreux mots allemands </a:t>
            </a:r>
          </a:p>
          <a:p>
            <a:r>
              <a:rPr lang="fr-FR" sz="3200" dirty="0" smtClean="0"/>
              <a:t>viennent du français.</a:t>
            </a:r>
            <a:endParaRPr lang="fr-FR" sz="3200" dirty="0"/>
          </a:p>
        </p:txBody>
      </p:sp>
      <p:sp>
        <p:nvSpPr>
          <p:cNvPr id="3" name="ZoneTexte 2"/>
          <p:cNvSpPr txBox="1"/>
          <p:nvPr/>
        </p:nvSpPr>
        <p:spPr>
          <a:xfrm>
            <a:off x="1714480" y="1857364"/>
            <a:ext cx="1044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TASSE</a:t>
            </a:r>
            <a:endParaRPr lang="fr-FR" sz="2800" dirty="0"/>
          </a:p>
        </p:txBody>
      </p:sp>
      <p:sp>
        <p:nvSpPr>
          <p:cNvPr id="8" name="ZoneTexte 7"/>
          <p:cNvSpPr txBox="1"/>
          <p:nvPr/>
        </p:nvSpPr>
        <p:spPr>
          <a:xfrm>
            <a:off x="357158" y="3071810"/>
            <a:ext cx="1515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BONBON</a:t>
            </a:r>
            <a:endParaRPr lang="fr-FR" sz="2800" dirty="0"/>
          </a:p>
        </p:txBody>
      </p:sp>
      <p:sp>
        <p:nvSpPr>
          <p:cNvPr id="10" name="ZoneTexte 9"/>
          <p:cNvSpPr txBox="1"/>
          <p:nvPr/>
        </p:nvSpPr>
        <p:spPr>
          <a:xfrm>
            <a:off x="500034" y="5500702"/>
            <a:ext cx="329308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/>
              <a:t>I</a:t>
            </a:r>
            <a:r>
              <a:rPr lang="fr-FR" sz="3200" dirty="0" smtClean="0"/>
              <a:t>mpossible donc </a:t>
            </a:r>
          </a:p>
          <a:p>
            <a:r>
              <a:rPr lang="fr-FR" sz="3200" dirty="0" smtClean="0"/>
              <a:t>de se sentir perdu.</a:t>
            </a:r>
            <a:endParaRPr lang="fr-FR" sz="3200" dirty="0"/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 cstate="print"/>
          <a:srcRect t="36921"/>
          <a:stretch>
            <a:fillRect/>
          </a:stretch>
        </p:blipFill>
        <p:spPr bwMode="auto">
          <a:xfrm>
            <a:off x="428596" y="1785926"/>
            <a:ext cx="1000132" cy="7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2"/>
          <p:cNvPicPr/>
          <p:nvPr/>
        </p:nvPicPr>
        <p:blipFill>
          <a:blip r:embed="rId3"/>
          <a:stretch/>
        </p:blipFill>
        <p:spPr>
          <a:xfrm>
            <a:off x="642910" y="4071942"/>
            <a:ext cx="857346" cy="905884"/>
          </a:xfrm>
          <a:prstGeom prst="rect">
            <a:avLst/>
          </a:prstGeom>
          <a:ln w="9525">
            <a:noFill/>
          </a:ln>
        </p:spPr>
      </p:pic>
      <p:pic>
        <p:nvPicPr>
          <p:cNvPr id="15" name="Picture 4"/>
          <p:cNvPicPr/>
          <p:nvPr/>
        </p:nvPicPr>
        <p:blipFill>
          <a:blip r:embed="rId4"/>
          <a:stretch/>
        </p:blipFill>
        <p:spPr>
          <a:xfrm>
            <a:off x="2143108" y="2928934"/>
            <a:ext cx="788040" cy="788040"/>
          </a:xfrm>
          <a:prstGeom prst="rect">
            <a:avLst/>
          </a:prstGeom>
          <a:ln w="9525">
            <a:noFill/>
          </a:ln>
        </p:spPr>
      </p:pic>
      <p:sp>
        <p:nvSpPr>
          <p:cNvPr id="17" name="ZoneTexte 16"/>
          <p:cNvSpPr txBox="1"/>
          <p:nvPr/>
        </p:nvSpPr>
        <p:spPr>
          <a:xfrm>
            <a:off x="1785918" y="4429132"/>
            <a:ext cx="1212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LAMPE</a:t>
            </a:r>
            <a:endParaRPr lang="fr-FR" sz="2800" dirty="0"/>
          </a:p>
        </p:txBody>
      </p:sp>
      <p:sp>
        <p:nvSpPr>
          <p:cNvPr id="18" name="Rectangle 17"/>
          <p:cNvSpPr/>
          <p:nvPr/>
        </p:nvSpPr>
        <p:spPr>
          <a:xfrm>
            <a:off x="1071538" y="1285860"/>
            <a:ext cx="778674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0" u="none" strike="noStrike" dirty="0" smtClean="0"/>
              <a:t>                                 Les mots s’écrivent comme</a:t>
            </a:r>
          </a:p>
          <a:p>
            <a:r>
              <a:rPr lang="fr-FR" sz="3200" b="0" u="none" strike="noStrike" dirty="0" smtClean="0"/>
              <a:t>                                 ils se </a:t>
            </a:r>
            <a:r>
              <a:rPr lang="fr-FR" sz="3200" dirty="0" smtClean="0"/>
              <a:t>prononcent.</a:t>
            </a:r>
          </a:p>
          <a:p>
            <a:r>
              <a:rPr lang="fr-FR" sz="3200" b="0" u="none" strike="noStrike" dirty="0" smtClean="0"/>
              <a:t> </a:t>
            </a:r>
          </a:p>
          <a:p>
            <a:endParaRPr lang="fr-FR" sz="3200" dirty="0" smtClean="0"/>
          </a:p>
          <a:p>
            <a:endParaRPr lang="fr-FR" sz="3200" b="0" u="none" strike="noStrike" dirty="0" smtClean="0"/>
          </a:p>
          <a:p>
            <a:endParaRPr lang="fr-FR" sz="3200" dirty="0" smtClean="0"/>
          </a:p>
          <a:p>
            <a:endParaRPr lang="fr-FR" sz="3200" b="0" u="none" strike="noStrike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r>
              <a:rPr lang="fr-FR" sz="3200" b="0" u="none" strike="noStrike" dirty="0" smtClean="0"/>
              <a:t>                                          Il n’y a donc </a:t>
            </a:r>
            <a:r>
              <a:rPr lang="fr-FR" sz="3200" u="none" strike="noStrike" dirty="0" smtClean="0"/>
              <a:t>pas de </a:t>
            </a:r>
          </a:p>
          <a:p>
            <a:r>
              <a:rPr lang="fr-FR" sz="3200" u="none" strike="noStrike" dirty="0" smtClean="0"/>
              <a:t>                                     problème d’orthographe.</a:t>
            </a:r>
          </a:p>
          <a:p>
            <a:endParaRPr lang="fr-FR" sz="3200" dirty="0"/>
          </a:p>
          <a:p>
            <a:r>
              <a:rPr lang="fr-FR" sz="3200" b="0" u="none" strike="noStrike" dirty="0" smtClean="0"/>
              <a:t> </a:t>
            </a:r>
          </a:p>
          <a:p>
            <a:endParaRPr lang="fr-FR" sz="3200" dirty="0"/>
          </a:p>
        </p:txBody>
      </p:sp>
      <p:sp>
        <p:nvSpPr>
          <p:cNvPr id="19" name="ZoneTexte 18"/>
          <p:cNvSpPr txBox="1"/>
          <p:nvPr/>
        </p:nvSpPr>
        <p:spPr>
          <a:xfrm>
            <a:off x="4429124" y="2571744"/>
            <a:ext cx="1284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KINDER</a:t>
            </a:r>
            <a:endParaRPr lang="fr-FR" sz="2800" dirty="0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3143248"/>
            <a:ext cx="1082672" cy="92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 cstate="print"/>
          <a:srcRect l="26020" t="17580" r="26160" b="28820"/>
          <a:stretch>
            <a:fillRect/>
          </a:stretch>
        </p:blipFill>
        <p:spPr bwMode="auto">
          <a:xfrm>
            <a:off x="7786710" y="2214554"/>
            <a:ext cx="857256" cy="1037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ZoneTexte 21"/>
          <p:cNvSpPr txBox="1"/>
          <p:nvPr/>
        </p:nvSpPr>
        <p:spPr>
          <a:xfrm>
            <a:off x="7143768" y="3500438"/>
            <a:ext cx="16329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HAMSTER</a:t>
            </a:r>
            <a:endParaRPr lang="fr-FR" sz="2800" dirty="0"/>
          </a:p>
        </p:txBody>
      </p:sp>
      <p:pic>
        <p:nvPicPr>
          <p:cNvPr id="23" name="Picture 9" descr="D:\Utilisateurs\professeur\Downloads\banana-geef00e473_128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726213">
            <a:off x="5866497" y="3570737"/>
            <a:ext cx="1357290" cy="680766"/>
          </a:xfrm>
          <a:prstGeom prst="rect">
            <a:avLst/>
          </a:prstGeom>
          <a:noFill/>
        </p:spPr>
      </p:pic>
      <p:sp>
        <p:nvSpPr>
          <p:cNvPr id="24" name="ZoneTexte 23"/>
          <p:cNvSpPr txBox="1"/>
          <p:nvPr/>
        </p:nvSpPr>
        <p:spPr>
          <a:xfrm>
            <a:off x="6500826" y="4643446"/>
            <a:ext cx="14330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BANANE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472" y="2357430"/>
            <a:ext cx="1500198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642910" y="2428868"/>
            <a:ext cx="13244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>
                <a:solidFill>
                  <a:srgbClr val="FF0000"/>
                </a:solidFill>
              </a:rPr>
              <a:t>Kinder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285984" y="2357430"/>
            <a:ext cx="465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+</a:t>
            </a:r>
            <a:endParaRPr lang="fr-FR" sz="4400" dirty="0"/>
          </a:p>
        </p:txBody>
      </p:sp>
      <p:sp>
        <p:nvSpPr>
          <p:cNvPr id="5" name="Rectangle 4"/>
          <p:cNvSpPr/>
          <p:nvPr/>
        </p:nvSpPr>
        <p:spPr>
          <a:xfrm>
            <a:off x="3071802" y="2357430"/>
            <a:ext cx="1500198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3071802" y="2428868"/>
            <a:ext cx="1436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 </a:t>
            </a:r>
            <a:r>
              <a:rPr lang="fr-FR" sz="3200" dirty="0" err="1" smtClean="0"/>
              <a:t>Wagen</a:t>
            </a:r>
            <a:endParaRPr lang="fr-FR" sz="3200" dirty="0"/>
          </a:p>
        </p:txBody>
      </p:sp>
      <p:sp>
        <p:nvSpPr>
          <p:cNvPr id="7" name="ZoneTexte 6"/>
          <p:cNvSpPr txBox="1"/>
          <p:nvPr/>
        </p:nvSpPr>
        <p:spPr>
          <a:xfrm>
            <a:off x="4857752" y="2285992"/>
            <a:ext cx="554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 =</a:t>
            </a:r>
            <a:endParaRPr lang="fr-FR" sz="4000" dirty="0"/>
          </a:p>
        </p:txBody>
      </p:sp>
      <p:sp>
        <p:nvSpPr>
          <p:cNvPr id="8" name="Rectangle 7"/>
          <p:cNvSpPr/>
          <p:nvPr/>
        </p:nvSpPr>
        <p:spPr>
          <a:xfrm>
            <a:off x="5643570" y="2357430"/>
            <a:ext cx="2643206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5715008" y="2428868"/>
            <a:ext cx="23701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>
                <a:solidFill>
                  <a:srgbClr val="FF0000"/>
                </a:solidFill>
              </a:rPr>
              <a:t>Kinder</a:t>
            </a:r>
            <a:r>
              <a:rPr lang="fr-FR" sz="3200" dirty="0" err="1" smtClean="0"/>
              <a:t>wagen</a:t>
            </a:r>
            <a:endParaRPr lang="fr-FR" sz="3200" dirty="0"/>
          </a:p>
        </p:txBody>
      </p:sp>
      <p:sp>
        <p:nvSpPr>
          <p:cNvPr id="10" name="Rectangle 9"/>
          <p:cNvSpPr/>
          <p:nvPr/>
        </p:nvSpPr>
        <p:spPr>
          <a:xfrm>
            <a:off x="714348" y="4286256"/>
            <a:ext cx="1285884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071802" y="4286256"/>
            <a:ext cx="1500198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5715008" y="4286256"/>
            <a:ext cx="2286016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785786" y="4357694"/>
            <a:ext cx="10711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Hand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214678" y="4357694"/>
            <a:ext cx="1196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/>
              <a:t>Schuh</a:t>
            </a:r>
            <a:endParaRPr lang="fr-FR" sz="3200" dirty="0"/>
          </a:p>
        </p:txBody>
      </p:sp>
      <p:sp>
        <p:nvSpPr>
          <p:cNvPr id="15" name="ZoneTexte 14"/>
          <p:cNvSpPr txBox="1"/>
          <p:nvPr/>
        </p:nvSpPr>
        <p:spPr>
          <a:xfrm>
            <a:off x="5857884" y="4357694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>
                <a:solidFill>
                  <a:srgbClr val="FF0000"/>
                </a:solidFill>
              </a:rPr>
              <a:t>Hand</a:t>
            </a:r>
            <a:r>
              <a:rPr lang="fr-FR" sz="3200" dirty="0" err="1" smtClean="0"/>
              <a:t>schuh</a:t>
            </a:r>
            <a:endParaRPr lang="fr-FR" sz="3200" dirty="0"/>
          </a:p>
        </p:txBody>
      </p:sp>
      <p:sp>
        <p:nvSpPr>
          <p:cNvPr id="16" name="ZoneTexte 15"/>
          <p:cNvSpPr txBox="1"/>
          <p:nvPr/>
        </p:nvSpPr>
        <p:spPr>
          <a:xfrm>
            <a:off x="2285984" y="4214818"/>
            <a:ext cx="5824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+</a:t>
            </a:r>
            <a:endParaRPr lang="fr-FR" sz="4400" dirty="0"/>
          </a:p>
        </p:txBody>
      </p:sp>
      <p:sp>
        <p:nvSpPr>
          <p:cNvPr id="17" name="ZoneTexte 16"/>
          <p:cNvSpPr txBox="1"/>
          <p:nvPr/>
        </p:nvSpPr>
        <p:spPr>
          <a:xfrm>
            <a:off x="4929190" y="4214818"/>
            <a:ext cx="6795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=</a:t>
            </a:r>
            <a:endParaRPr lang="fr-FR" sz="4400" dirty="0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283631">
            <a:off x="3413943" y="3199636"/>
            <a:ext cx="864066" cy="86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214686"/>
            <a:ext cx="785818" cy="86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/>
          <a:srcRect b="50104"/>
          <a:stretch>
            <a:fillRect/>
          </a:stretch>
        </p:blipFill>
        <p:spPr bwMode="auto">
          <a:xfrm>
            <a:off x="714348" y="5143512"/>
            <a:ext cx="1237651" cy="61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/>
          <a:srcRect t="16668" b="8332"/>
          <a:stretch>
            <a:fillRect/>
          </a:stretch>
        </p:blipFill>
        <p:spPr bwMode="auto">
          <a:xfrm>
            <a:off x="3357554" y="5143512"/>
            <a:ext cx="85725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6"/>
          <a:srcRect t="43750"/>
          <a:stretch>
            <a:fillRect/>
          </a:stretch>
        </p:blipFill>
        <p:spPr bwMode="auto">
          <a:xfrm>
            <a:off x="6143636" y="5143512"/>
            <a:ext cx="1143000" cy="64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7"/>
          <a:srcRect t="49722"/>
          <a:stretch>
            <a:fillRect/>
          </a:stretch>
        </p:blipFill>
        <p:spPr bwMode="auto">
          <a:xfrm>
            <a:off x="571472" y="3286124"/>
            <a:ext cx="142086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ZoneTexte 23"/>
          <p:cNvSpPr txBox="1"/>
          <p:nvPr/>
        </p:nvSpPr>
        <p:spPr>
          <a:xfrm>
            <a:off x="428596" y="785794"/>
            <a:ext cx="37594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L</a:t>
            </a:r>
            <a:r>
              <a:rPr lang="fr-FR" sz="2800" b="0" u="none" strike="noStrike" dirty="0" smtClean="0"/>
              <a:t>es mots s'emboîtent </a:t>
            </a:r>
          </a:p>
          <a:p>
            <a:r>
              <a:rPr lang="fr-FR" sz="2800" b="0" u="none" strike="noStrike" dirty="0" smtClean="0"/>
              <a:t>pour en former d’autres.</a:t>
            </a:r>
            <a:endParaRPr lang="fr-FR" sz="2800" dirty="0"/>
          </a:p>
        </p:txBody>
      </p:sp>
      <p:sp>
        <p:nvSpPr>
          <p:cNvPr id="27" name="ZoneTexte 26"/>
          <p:cNvSpPr txBox="1"/>
          <p:nvPr/>
        </p:nvSpPr>
        <p:spPr>
          <a:xfrm>
            <a:off x="5357818" y="857232"/>
            <a:ext cx="31726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Il y a moins de mots </a:t>
            </a:r>
          </a:p>
          <a:p>
            <a:r>
              <a:rPr lang="fr-FR" sz="2800" dirty="0" smtClean="0"/>
              <a:t>       à apprendre.</a:t>
            </a:r>
            <a:endParaRPr lang="fr-FR" sz="2800" dirty="0"/>
          </a:p>
        </p:txBody>
      </p:sp>
      <p:sp>
        <p:nvSpPr>
          <p:cNvPr id="29" name="Flèche droite 28"/>
          <p:cNvSpPr/>
          <p:nvPr/>
        </p:nvSpPr>
        <p:spPr>
          <a:xfrm>
            <a:off x="4643438" y="1214422"/>
            <a:ext cx="357190" cy="214314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flèche vers le bas 3"/>
          <p:cNvSpPr/>
          <p:nvPr/>
        </p:nvSpPr>
        <p:spPr>
          <a:xfrm>
            <a:off x="1214414" y="785794"/>
            <a:ext cx="6715172" cy="928694"/>
          </a:xfrm>
          <a:prstGeom prst="downArrow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Q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1285852" y="785794"/>
            <a:ext cx="66437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/>
              <a:t> Apprendre une langue, ça veut dire quoi ?</a:t>
            </a:r>
            <a:endParaRPr lang="fr-FR" sz="2800" dirty="0" smtClean="0"/>
          </a:p>
          <a:p>
            <a:r>
              <a:rPr lang="fr-FR" dirty="0" smtClean="0"/>
              <a:t/>
            </a:r>
            <a:br>
              <a:rPr lang="fr-FR" dirty="0" smtClean="0"/>
            </a:br>
            <a:endParaRPr lang="fr-FR" u="none" strike="noStrike" dirty="0"/>
          </a:p>
        </p:txBody>
      </p:sp>
      <p:sp>
        <p:nvSpPr>
          <p:cNvPr id="7" name="ZoneTexte 6"/>
          <p:cNvSpPr txBox="1"/>
          <p:nvPr/>
        </p:nvSpPr>
        <p:spPr>
          <a:xfrm>
            <a:off x="2428860" y="2500306"/>
            <a:ext cx="3998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mémoriser du vocabulaire</a:t>
            </a:r>
            <a:endParaRPr lang="fr-FR" sz="2800" dirty="0"/>
          </a:p>
        </p:txBody>
      </p:sp>
      <p:sp>
        <p:nvSpPr>
          <p:cNvPr id="9" name="ZoneTexte 8"/>
          <p:cNvSpPr txBox="1"/>
          <p:nvPr/>
        </p:nvSpPr>
        <p:spPr>
          <a:xfrm>
            <a:off x="1714480" y="3929066"/>
            <a:ext cx="56602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s’entraîner: parler, écouter, lire, écrire</a:t>
            </a:r>
            <a:endParaRPr lang="fr-FR" sz="2800" dirty="0"/>
          </a:p>
        </p:txBody>
      </p:sp>
      <p:sp>
        <p:nvSpPr>
          <p:cNvPr id="11" name="ZoneTexte 10"/>
          <p:cNvSpPr txBox="1"/>
          <p:nvPr/>
        </p:nvSpPr>
        <p:spPr>
          <a:xfrm>
            <a:off x="785786" y="5357826"/>
            <a:ext cx="7585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connaître la mentalité, les habitudes, les coutumes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Ostern\IMGP0041.JPG"/>
          <p:cNvPicPr>
            <a:picLocks noChangeAspect="1" noChangeArrowheads="1"/>
          </p:cNvPicPr>
          <p:nvPr/>
        </p:nvPicPr>
        <p:blipFill>
          <a:blip r:embed="rId2" cstate="print"/>
          <a:srcRect l="34375" r="4687"/>
          <a:stretch>
            <a:fillRect/>
          </a:stretch>
        </p:blipFill>
        <p:spPr bwMode="auto">
          <a:xfrm>
            <a:off x="5715008" y="3500438"/>
            <a:ext cx="1214446" cy="1494692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57158" y="1071546"/>
            <a:ext cx="32703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dirty="0" smtClean="0"/>
              <a:t>des </a:t>
            </a:r>
            <a:r>
              <a:rPr lang="fr-FR" sz="2400" b="1" dirty="0" smtClean="0"/>
              <a:t>jeux</a:t>
            </a:r>
            <a:r>
              <a:rPr lang="fr-FR" sz="2400" dirty="0" smtClean="0"/>
              <a:t> pour apprendre</a:t>
            </a:r>
          </a:p>
          <a:p>
            <a:r>
              <a:rPr lang="fr-FR" sz="2400" dirty="0" smtClean="0"/>
              <a:t>en s'amusant</a:t>
            </a:r>
            <a:endParaRPr lang="fr-FR" sz="2400" b="0" u="none" strike="noStrike" dirty="0"/>
          </a:p>
        </p:txBody>
      </p:sp>
      <p:sp>
        <p:nvSpPr>
          <p:cNvPr id="5" name="ZoneTexte 4"/>
          <p:cNvSpPr txBox="1"/>
          <p:nvPr/>
        </p:nvSpPr>
        <p:spPr>
          <a:xfrm>
            <a:off x="2786050" y="3071810"/>
            <a:ext cx="3207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des activités </a:t>
            </a:r>
            <a:r>
              <a:rPr lang="fr-FR" sz="2400" b="1" dirty="0" smtClean="0"/>
              <a:t>en groupes</a:t>
            </a:r>
            <a:endParaRPr lang="fr-FR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928662" y="578645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2400" dirty="0" smtClean="0"/>
              <a:t>des vidéos, des jeux de rôles pour s'entraîner </a:t>
            </a:r>
            <a:r>
              <a:rPr lang="fr-FR" sz="2400" b="1" dirty="0" smtClean="0"/>
              <a:t>à l'oral</a:t>
            </a:r>
            <a:endParaRPr lang="fr-FR" sz="2400" b="1" u="none" strike="noStrike" dirty="0"/>
          </a:p>
        </p:txBody>
      </p:sp>
      <p:pic>
        <p:nvPicPr>
          <p:cNvPr id="10" name="Picture 2" descr="G:\écoles primaires 2022\vlcsnap-2022-05-06-10h05m41s31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571612"/>
            <a:ext cx="2236319" cy="1285884"/>
          </a:xfrm>
          <a:prstGeom prst="rect">
            <a:avLst/>
          </a:prstGeom>
          <a:noFill/>
        </p:spPr>
      </p:pic>
      <p:pic>
        <p:nvPicPr>
          <p:cNvPr id="17" name="Picture 2" descr="C:\Users\professeur\Documents\Frühstück\IMGP0074.JPG"/>
          <p:cNvPicPr>
            <a:picLocks noChangeAspect="1" noChangeArrowheads="1"/>
          </p:cNvPicPr>
          <p:nvPr/>
        </p:nvPicPr>
        <p:blipFill rotWithShape="1">
          <a:blip r:embed="rId4" cstate="print"/>
          <a:srcRect l="13276" t="11858" r="4857" b="14025"/>
          <a:stretch/>
        </p:blipFill>
        <p:spPr bwMode="auto">
          <a:xfrm>
            <a:off x="285720" y="4071942"/>
            <a:ext cx="2220292" cy="1500198"/>
          </a:xfrm>
          <a:prstGeom prst="rect">
            <a:avLst/>
          </a:prstGeom>
          <a:noFill/>
        </p:spPr>
      </p:pic>
      <p:sp>
        <p:nvSpPr>
          <p:cNvPr id="13" name="Rectangle avec flèche vers le bas 12"/>
          <p:cNvSpPr/>
          <p:nvPr/>
        </p:nvSpPr>
        <p:spPr>
          <a:xfrm>
            <a:off x="928662" y="214290"/>
            <a:ext cx="7000924" cy="928694"/>
          </a:xfrm>
          <a:prstGeom prst="downArrow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 Que fait-on en cours d’allemand ?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928662" y="214290"/>
            <a:ext cx="70009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/>
              <a:t>Que fait-on en allemand au collège le Breuil ?</a:t>
            </a:r>
            <a:endParaRPr lang="fr-FR" sz="2800" dirty="0" smtClean="0"/>
          </a:p>
          <a:p>
            <a:r>
              <a:rPr lang="fr-FR" dirty="0" smtClean="0"/>
              <a:t/>
            </a:r>
            <a:br>
              <a:rPr lang="fr-FR" dirty="0" smtClean="0"/>
            </a:br>
            <a:endParaRPr lang="fr-FR" u="none" strike="noStrike" dirty="0"/>
          </a:p>
        </p:txBody>
      </p:sp>
      <p:pic>
        <p:nvPicPr>
          <p:cNvPr id="15" name="Picture 2" descr="E:\Karneval\6B 2023 bis.JPG"/>
          <p:cNvPicPr>
            <a:picLocks noChangeAspect="1" noChangeArrowheads="1"/>
          </p:cNvPicPr>
          <p:nvPr/>
        </p:nvPicPr>
        <p:blipFill>
          <a:blip r:embed="rId5" cstate="print"/>
          <a:srcRect t="19231"/>
          <a:stretch>
            <a:fillRect/>
          </a:stretch>
        </p:blipFill>
        <p:spPr bwMode="auto">
          <a:xfrm>
            <a:off x="2786050" y="3786190"/>
            <a:ext cx="2476517" cy="1500198"/>
          </a:xfrm>
          <a:prstGeom prst="rect">
            <a:avLst/>
          </a:prstGeom>
          <a:noFill/>
        </p:spPr>
      </p:pic>
      <p:pic>
        <p:nvPicPr>
          <p:cNvPr id="1027" name="Picture 3" descr="E:\jeu de piste\IMGP0392.JPG"/>
          <p:cNvPicPr>
            <a:picLocks noChangeAspect="1" noChangeArrowheads="1"/>
          </p:cNvPicPr>
          <p:nvPr/>
        </p:nvPicPr>
        <p:blipFill>
          <a:blip r:embed="rId6" cstate="print"/>
          <a:srcRect l="9606" t="10345" r="17242" b="25527"/>
          <a:stretch>
            <a:fillRect/>
          </a:stretch>
        </p:blipFill>
        <p:spPr bwMode="auto">
          <a:xfrm>
            <a:off x="6143636" y="1071546"/>
            <a:ext cx="2390393" cy="1571636"/>
          </a:xfrm>
          <a:prstGeom prst="rect">
            <a:avLst/>
          </a:prstGeom>
          <a:noFill/>
        </p:spPr>
      </p:pic>
      <p:pic>
        <p:nvPicPr>
          <p:cNvPr id="1026" name="Picture 2" descr="D:\Weihnachten\IMGP003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2143116"/>
            <a:ext cx="2095483" cy="1571612"/>
          </a:xfrm>
          <a:prstGeom prst="rect">
            <a:avLst/>
          </a:prstGeom>
          <a:noFill/>
        </p:spPr>
      </p:pic>
      <p:pic>
        <p:nvPicPr>
          <p:cNvPr id="2" name="Picture 3" descr="C:\Users\professeur\Pictures\vlcsnap-2024-04-20-10h12m26s459.png"/>
          <p:cNvPicPr>
            <a:picLocks noChangeAspect="1" noChangeArrowheads="1"/>
          </p:cNvPicPr>
          <p:nvPr/>
        </p:nvPicPr>
        <p:blipFill>
          <a:blip r:embed="rId8" cstate="print"/>
          <a:srcRect t="9091" b="9090"/>
          <a:stretch>
            <a:fillRect/>
          </a:stretch>
        </p:blipFill>
        <p:spPr bwMode="auto">
          <a:xfrm>
            <a:off x="5715008" y="5357826"/>
            <a:ext cx="2793977" cy="1285884"/>
          </a:xfrm>
          <a:prstGeom prst="rect">
            <a:avLst/>
          </a:prstGeom>
          <a:noFill/>
        </p:spPr>
      </p:pic>
      <p:pic>
        <p:nvPicPr>
          <p:cNvPr id="1028" name="Picture 4" descr="D:\Ostern\IMGP0046_censored.jpg"/>
          <p:cNvPicPr>
            <a:picLocks noChangeAspect="1" noChangeArrowheads="1"/>
          </p:cNvPicPr>
          <p:nvPr/>
        </p:nvPicPr>
        <p:blipFill>
          <a:blip r:embed="rId9" cstate="print"/>
          <a:srcRect r="10000"/>
          <a:stretch>
            <a:fillRect/>
          </a:stretch>
        </p:blipFill>
        <p:spPr bwMode="auto">
          <a:xfrm>
            <a:off x="6786578" y="2857496"/>
            <a:ext cx="2143108" cy="1785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Image associée"/>
          <p:cNvPicPr/>
          <p:nvPr/>
        </p:nvPicPr>
        <p:blipFill>
          <a:blip r:embed="rId2"/>
          <a:stretch/>
        </p:blipFill>
        <p:spPr>
          <a:xfrm rot="20449200">
            <a:off x="3531642" y="4225205"/>
            <a:ext cx="3011040" cy="2003400"/>
          </a:xfrm>
          <a:prstGeom prst="rect">
            <a:avLst/>
          </a:prstGeom>
          <a:ln w="0">
            <a:noFill/>
          </a:ln>
        </p:spPr>
      </p:pic>
      <p:pic>
        <p:nvPicPr>
          <p:cNvPr id="4" name="Picture 4" descr="Image associé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62001">
            <a:off x="505106" y="4100598"/>
            <a:ext cx="2644380" cy="1980733"/>
          </a:xfrm>
          <a:prstGeom prst="rect">
            <a:avLst/>
          </a:prstGeom>
          <a:noFill/>
        </p:spPr>
      </p:pic>
      <p:sp>
        <p:nvSpPr>
          <p:cNvPr id="2" name="ZoneTexte 1"/>
          <p:cNvSpPr txBox="1"/>
          <p:nvPr/>
        </p:nvSpPr>
        <p:spPr>
          <a:xfrm>
            <a:off x="642910" y="357166"/>
            <a:ext cx="72866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des échanges avec de jeunes allemands</a:t>
            </a:r>
          </a:p>
          <a:p>
            <a:r>
              <a:rPr lang="fr-FR" sz="3200" dirty="0" smtClean="0"/>
              <a:t>                               de  la région de Stuttgart </a:t>
            </a:r>
          </a:p>
        </p:txBody>
      </p:sp>
      <p:pic>
        <p:nvPicPr>
          <p:cNvPr id="5" name="Picture 4" descr="D:\Photo échange franco-allemand\photo groupe  2019_fichiers\main_data\P1110013.JPG"/>
          <p:cNvPicPr>
            <a:picLocks noChangeAspect="1" noChangeArrowheads="1"/>
          </p:cNvPicPr>
          <p:nvPr/>
        </p:nvPicPr>
        <p:blipFill>
          <a:blip r:embed="rId4" cstate="print"/>
          <a:srcRect l="7143" t="31093" r="10714" b="22222"/>
          <a:stretch>
            <a:fillRect/>
          </a:stretch>
        </p:blipFill>
        <p:spPr bwMode="auto">
          <a:xfrm rot="1415702">
            <a:off x="4343173" y="2945017"/>
            <a:ext cx="4123365" cy="1757611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270992">
            <a:off x="1241194" y="1482880"/>
            <a:ext cx="2128140" cy="283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E:\présentation LV2 2023\vlcsnap-2023-04-28-13h14m26s055.png"/>
          <p:cNvPicPr/>
          <p:nvPr/>
        </p:nvPicPr>
        <p:blipFill>
          <a:blip r:embed="rId6"/>
          <a:srcRect l="14711" t="15692" r="26466" b="16335"/>
          <a:stretch/>
        </p:blipFill>
        <p:spPr>
          <a:xfrm>
            <a:off x="6215074" y="1643050"/>
            <a:ext cx="2499120" cy="15714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4" descr="C:\Users\professeur\Documents\2022-04-14 Deutsches Museum (sciences et techniques)\DSC_0584.JPG"/>
          <p:cNvPicPr>
            <a:picLocks noChangeAspect="1" noChangeArrowheads="1"/>
          </p:cNvPicPr>
          <p:nvPr/>
        </p:nvPicPr>
        <p:blipFill>
          <a:blip r:embed="rId2" cstate="print"/>
          <a:srcRect l="14844" r="28906" b="10218"/>
          <a:stretch>
            <a:fillRect/>
          </a:stretch>
        </p:blipFill>
        <p:spPr bwMode="auto">
          <a:xfrm>
            <a:off x="2786051" y="3902590"/>
            <a:ext cx="1214446" cy="1292256"/>
          </a:xfrm>
          <a:prstGeom prst="rect">
            <a:avLst/>
          </a:prstGeom>
          <a:noFill/>
        </p:spPr>
      </p:pic>
      <p:pic>
        <p:nvPicPr>
          <p:cNvPr id="34" name="Picture 6" descr="E:\Munich collège mars 2024\20240321_1325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714620"/>
            <a:ext cx="2408641" cy="1139803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/>
          <a:srcRect l="18327" t="10064" r="35856" b="-790"/>
          <a:stretch/>
        </p:blipFill>
        <p:spPr bwMode="auto">
          <a:xfrm>
            <a:off x="3143240" y="785794"/>
            <a:ext cx="1440160" cy="196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ZoneTexte 1"/>
          <p:cNvSpPr txBox="1"/>
          <p:nvPr/>
        </p:nvSpPr>
        <p:spPr>
          <a:xfrm>
            <a:off x="285720" y="214290"/>
            <a:ext cx="40009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 un  voyage en Bavière </a:t>
            </a:r>
            <a:endParaRPr lang="fr-FR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3401563" y="3471072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1600" dirty="0"/>
          </a:p>
        </p:txBody>
      </p:sp>
      <p:pic>
        <p:nvPicPr>
          <p:cNvPr id="5" name="Picture 2" descr="D:\München 2022\IMG_20220413_163604696.jpg"/>
          <p:cNvPicPr>
            <a:picLocks noChangeAspect="1" noChangeArrowheads="1"/>
          </p:cNvPicPr>
          <p:nvPr/>
        </p:nvPicPr>
        <p:blipFill rotWithShape="1">
          <a:blip r:embed="rId5" cstate="print"/>
          <a:srcRect l="8843" t="23276"/>
          <a:stretch/>
        </p:blipFill>
        <p:spPr bwMode="auto">
          <a:xfrm>
            <a:off x="285720" y="928670"/>
            <a:ext cx="1380663" cy="1549411"/>
          </a:xfrm>
          <a:prstGeom prst="rect">
            <a:avLst/>
          </a:prstGeom>
          <a:noFill/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6"/>
          <a:srcRect l="4188" r="4152"/>
          <a:stretch/>
        </p:blipFill>
        <p:spPr bwMode="auto">
          <a:xfrm>
            <a:off x="214282" y="3929066"/>
            <a:ext cx="2392545" cy="915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ZoneTexte 25"/>
          <p:cNvSpPr txBox="1"/>
          <p:nvPr/>
        </p:nvSpPr>
        <p:spPr>
          <a:xfrm>
            <a:off x="6786578" y="22859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357158" y="62865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3500430" y="59293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6809322" y="621166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6143636" y="4214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27" name="Picture 4" descr="E:\2022-04-13 Château de Neuschwanstein\DSC_0413.JPG"/>
          <p:cNvPicPr>
            <a:picLocks noChangeAspect="1" noChangeArrowheads="1"/>
          </p:cNvPicPr>
          <p:nvPr/>
        </p:nvPicPr>
        <p:blipFill>
          <a:blip r:embed="rId7" cstate="print"/>
          <a:srcRect l="32804" t="34766" r="5468"/>
          <a:stretch>
            <a:fillRect/>
          </a:stretch>
        </p:blipFill>
        <p:spPr bwMode="auto">
          <a:xfrm>
            <a:off x="285720" y="5214950"/>
            <a:ext cx="2000264" cy="1409262"/>
          </a:xfrm>
          <a:prstGeom prst="rect">
            <a:avLst/>
          </a:prstGeom>
          <a:noFill/>
        </p:spPr>
      </p:pic>
      <p:pic>
        <p:nvPicPr>
          <p:cNvPr id="20" name="Picture 2" descr="E:\Munich collège mars 2024\20240320_134258.jpg"/>
          <p:cNvPicPr>
            <a:picLocks noChangeAspect="1" noChangeArrowheads="1"/>
          </p:cNvPicPr>
          <p:nvPr/>
        </p:nvPicPr>
        <p:blipFill>
          <a:blip r:embed="rId8" cstate="print"/>
          <a:srcRect l="10417"/>
          <a:stretch>
            <a:fillRect/>
          </a:stretch>
        </p:blipFill>
        <p:spPr bwMode="auto">
          <a:xfrm>
            <a:off x="5929322" y="214290"/>
            <a:ext cx="3071834" cy="1625214"/>
          </a:xfrm>
          <a:prstGeom prst="rect">
            <a:avLst/>
          </a:prstGeom>
          <a:noFill/>
        </p:spPr>
      </p:pic>
      <p:pic>
        <p:nvPicPr>
          <p:cNvPr id="22" name="Picture 3"/>
          <p:cNvPicPr/>
          <p:nvPr/>
        </p:nvPicPr>
        <p:blipFill>
          <a:blip r:embed="rId9"/>
          <a:stretch/>
        </p:blipFill>
        <p:spPr>
          <a:xfrm>
            <a:off x="4929190" y="2000240"/>
            <a:ext cx="3214710" cy="1927686"/>
          </a:xfrm>
          <a:prstGeom prst="rect">
            <a:avLst/>
          </a:prstGeom>
          <a:ln w="9525">
            <a:noFill/>
          </a:ln>
        </p:spPr>
      </p:pic>
      <p:pic>
        <p:nvPicPr>
          <p:cNvPr id="23" name="Picture 2" descr="E:\2022-04-14 Allianz Arena (Bayern)\DSC_0612.JPG"/>
          <p:cNvPicPr/>
          <p:nvPr/>
        </p:nvPicPr>
        <p:blipFill>
          <a:blip r:embed="rId10" cstate="print"/>
          <a:srcRect l="10286" t="21034" r="11317" b="11751"/>
          <a:stretch/>
        </p:blipFill>
        <p:spPr>
          <a:xfrm>
            <a:off x="7429520" y="1428736"/>
            <a:ext cx="1571636" cy="1118854"/>
          </a:xfrm>
          <a:prstGeom prst="rect">
            <a:avLst/>
          </a:prstGeom>
          <a:ln w="0">
            <a:noFill/>
          </a:ln>
        </p:spPr>
      </p:pic>
      <p:pic>
        <p:nvPicPr>
          <p:cNvPr id="25" name="Picture 4" descr="E:\Munich collège mars 2024\20240321_142241.jpg"/>
          <p:cNvPicPr>
            <a:picLocks noChangeAspect="1" noChangeArrowheads="1"/>
          </p:cNvPicPr>
          <p:nvPr/>
        </p:nvPicPr>
        <p:blipFill>
          <a:blip r:embed="rId11" cstate="print"/>
          <a:srcRect l="13281" t="50000" r="57031" b="7075"/>
          <a:stretch>
            <a:fillRect/>
          </a:stretch>
        </p:blipFill>
        <p:spPr bwMode="auto">
          <a:xfrm rot="4897133">
            <a:off x="2102634" y="2898659"/>
            <a:ext cx="1262122" cy="863557"/>
          </a:xfrm>
          <a:prstGeom prst="rect">
            <a:avLst/>
          </a:prstGeom>
          <a:noFill/>
        </p:spPr>
      </p:pic>
      <p:pic>
        <p:nvPicPr>
          <p:cNvPr id="31" name="Picture 2" descr="C:\Users\professeur\Documents\2022-04-12 Château de Nymphenburg\DSC_0313.JPG"/>
          <p:cNvPicPr>
            <a:picLocks noChangeAspect="1" noChangeArrowheads="1"/>
          </p:cNvPicPr>
          <p:nvPr/>
        </p:nvPicPr>
        <p:blipFill>
          <a:blip r:embed="rId12" cstate="print"/>
          <a:srcRect l="7277" t="37109" r="10485" b="20703"/>
          <a:stretch>
            <a:fillRect/>
          </a:stretch>
        </p:blipFill>
        <p:spPr bwMode="auto">
          <a:xfrm>
            <a:off x="2500298" y="5357826"/>
            <a:ext cx="3571900" cy="1221590"/>
          </a:xfrm>
          <a:prstGeom prst="rect">
            <a:avLst/>
          </a:prstGeom>
          <a:noFill/>
        </p:spPr>
      </p:pic>
      <p:pic>
        <p:nvPicPr>
          <p:cNvPr id="33" name="Picture 2" descr="E:\Munich collège mars 2024\20240321_163557.jpg"/>
          <p:cNvPicPr>
            <a:picLocks noChangeAspect="1" noChangeArrowheads="1"/>
          </p:cNvPicPr>
          <p:nvPr/>
        </p:nvPicPr>
        <p:blipFill>
          <a:blip r:embed="rId13" cstate="print"/>
          <a:srcRect l="7812" r="25781"/>
          <a:stretch>
            <a:fillRect/>
          </a:stretch>
        </p:blipFill>
        <p:spPr bwMode="auto">
          <a:xfrm>
            <a:off x="285720" y="2714620"/>
            <a:ext cx="1214446" cy="865414"/>
          </a:xfrm>
          <a:prstGeom prst="rect">
            <a:avLst/>
          </a:prstGeom>
          <a:noFill/>
        </p:spPr>
      </p:pic>
      <p:pic>
        <p:nvPicPr>
          <p:cNvPr id="35" name="Picture 7" descr="C:\Users\professeur\Documents\2022-04-13 BMW\DSC_0528.JPG"/>
          <p:cNvPicPr>
            <a:picLocks noChangeAspect="1" noChangeArrowheads="1"/>
          </p:cNvPicPr>
          <p:nvPr/>
        </p:nvPicPr>
        <p:blipFill>
          <a:blip r:embed="rId14" cstate="print"/>
          <a:srcRect l="32813" t="8333" r="26562"/>
          <a:stretch>
            <a:fillRect/>
          </a:stretch>
        </p:blipFill>
        <p:spPr bwMode="auto">
          <a:xfrm>
            <a:off x="7929586" y="2786058"/>
            <a:ext cx="1000132" cy="3385049"/>
          </a:xfrm>
          <a:prstGeom prst="rect">
            <a:avLst/>
          </a:prstGeom>
          <a:noFill/>
        </p:spPr>
      </p:pic>
      <p:pic>
        <p:nvPicPr>
          <p:cNvPr id="21" name="Picture 3" descr="E:\Munich collège mars 2024\20240321_114332.jpg"/>
          <p:cNvPicPr>
            <a:picLocks noChangeAspect="1" noChangeArrowheads="1"/>
          </p:cNvPicPr>
          <p:nvPr/>
        </p:nvPicPr>
        <p:blipFill>
          <a:blip r:embed="rId15" cstate="print"/>
          <a:srcRect l="6250" r="27344" b="12088"/>
          <a:stretch>
            <a:fillRect/>
          </a:stretch>
        </p:blipFill>
        <p:spPr bwMode="auto">
          <a:xfrm rot="4274934">
            <a:off x="4641578" y="666925"/>
            <a:ext cx="1736988" cy="1089871"/>
          </a:xfrm>
          <a:prstGeom prst="rect">
            <a:avLst/>
          </a:prstGeom>
          <a:noFill/>
        </p:spPr>
      </p:pic>
      <p:pic>
        <p:nvPicPr>
          <p:cNvPr id="36" name="Picture 4" descr="E:\Munich collège mars 2024\20240321_095709.jpg"/>
          <p:cNvPicPr>
            <a:picLocks noChangeAspect="1" noChangeArrowheads="1"/>
          </p:cNvPicPr>
          <p:nvPr/>
        </p:nvPicPr>
        <p:blipFill>
          <a:blip r:embed="rId16" cstate="print"/>
          <a:srcRect l="6863" t="9050" r="21078" b="31221"/>
          <a:stretch>
            <a:fillRect/>
          </a:stretch>
        </p:blipFill>
        <p:spPr bwMode="auto">
          <a:xfrm>
            <a:off x="6286512" y="5572140"/>
            <a:ext cx="2643206" cy="1038402"/>
          </a:xfrm>
          <a:prstGeom prst="rect">
            <a:avLst/>
          </a:prstGeom>
          <a:noFill/>
        </p:spPr>
      </p:pic>
      <p:pic>
        <p:nvPicPr>
          <p:cNvPr id="37" name="Picture 6" descr="E:\Munich collège mars 2024\20240320_170714.jpg"/>
          <p:cNvPicPr>
            <a:picLocks noChangeAspect="1" noChangeArrowheads="1"/>
          </p:cNvPicPr>
          <p:nvPr/>
        </p:nvPicPr>
        <p:blipFill>
          <a:blip r:embed="rId17" cstate="print"/>
          <a:srcRect l="19757" t="42835" r="46243" b="15570"/>
          <a:stretch>
            <a:fillRect/>
          </a:stretch>
        </p:blipFill>
        <p:spPr bwMode="auto">
          <a:xfrm rot="5400000">
            <a:off x="1526485" y="1259541"/>
            <a:ext cx="1571638" cy="909896"/>
          </a:xfrm>
          <a:prstGeom prst="rect">
            <a:avLst/>
          </a:prstGeom>
          <a:noFill/>
        </p:spPr>
      </p:pic>
      <p:pic>
        <p:nvPicPr>
          <p:cNvPr id="39" name="Picture 3" descr="E:\Munich collège mars 2024\20240319_105146.jpg"/>
          <p:cNvPicPr>
            <a:picLocks noChangeAspect="1" noChangeArrowheads="1"/>
          </p:cNvPicPr>
          <p:nvPr/>
        </p:nvPicPr>
        <p:blipFill>
          <a:blip r:embed="rId18" cstate="print"/>
          <a:srcRect r="43750"/>
          <a:stretch>
            <a:fillRect/>
          </a:stretch>
        </p:blipFill>
        <p:spPr bwMode="auto">
          <a:xfrm rot="4599536">
            <a:off x="6115636" y="3993613"/>
            <a:ext cx="1716879" cy="1446629"/>
          </a:xfrm>
          <a:prstGeom prst="rect">
            <a:avLst/>
          </a:prstGeom>
          <a:noFill/>
        </p:spPr>
      </p:pic>
      <p:pic>
        <p:nvPicPr>
          <p:cNvPr id="41" name="Picture 7" descr="C:\Users\professeur\Documents\2022-04-11 Résidence Museum (Munich)\DSC_0120.JPG"/>
          <p:cNvPicPr>
            <a:picLocks noChangeAspect="1" noChangeArrowheads="1"/>
          </p:cNvPicPr>
          <p:nvPr/>
        </p:nvPicPr>
        <p:blipFill>
          <a:blip r:embed="rId19" cstate="print"/>
          <a:srcRect l="15555" r="22222"/>
          <a:stretch>
            <a:fillRect/>
          </a:stretch>
        </p:blipFill>
        <p:spPr bwMode="auto">
          <a:xfrm rot="812526">
            <a:off x="4718260" y="4063059"/>
            <a:ext cx="1311270" cy="1404925"/>
          </a:xfrm>
          <a:prstGeom prst="rect">
            <a:avLst/>
          </a:prstGeom>
          <a:noFill/>
        </p:spPr>
      </p:pic>
      <p:pic>
        <p:nvPicPr>
          <p:cNvPr id="42" name="Picture 2" descr="E:\Munich collège mars 2024\20240319_170916.jpg"/>
          <p:cNvPicPr>
            <a:picLocks noChangeAspect="1" noChangeArrowheads="1"/>
          </p:cNvPicPr>
          <p:nvPr/>
        </p:nvPicPr>
        <p:blipFill>
          <a:blip r:embed="rId20" cstate="print"/>
          <a:srcRect l="50305" t="28938" r="29915" b="31407"/>
          <a:stretch>
            <a:fillRect/>
          </a:stretch>
        </p:blipFill>
        <p:spPr bwMode="auto">
          <a:xfrm rot="20399258">
            <a:off x="3786182" y="3357562"/>
            <a:ext cx="1129493" cy="1071570"/>
          </a:xfrm>
          <a:prstGeom prst="rect">
            <a:avLst/>
          </a:prstGeom>
          <a:noFill/>
        </p:spPr>
      </p:pic>
      <p:pic>
        <p:nvPicPr>
          <p:cNvPr id="43" name="Picture 2" descr="E:\Munich collège mars 2024\20240319_111211.jpg"/>
          <p:cNvPicPr>
            <a:picLocks noChangeAspect="1" noChangeArrowheads="1"/>
          </p:cNvPicPr>
          <p:nvPr/>
        </p:nvPicPr>
        <p:blipFill>
          <a:blip r:embed="rId21" cstate="print"/>
          <a:srcRect l="32568" r="40263" b="13880"/>
          <a:stretch>
            <a:fillRect/>
          </a:stretch>
        </p:blipFill>
        <p:spPr bwMode="auto">
          <a:xfrm rot="20771396">
            <a:off x="1819393" y="4605232"/>
            <a:ext cx="1071570" cy="1607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14348" y="2214554"/>
            <a:ext cx="3357586" cy="15716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785786" y="2285992"/>
            <a:ext cx="35004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  4 heures d’anglais</a:t>
            </a:r>
          </a:p>
          <a:p>
            <a:r>
              <a:rPr lang="fr-FR" sz="2800" dirty="0" smtClean="0"/>
              <a:t> 2 heures d’allemand</a:t>
            </a:r>
          </a:p>
          <a:p>
            <a:r>
              <a:rPr lang="fr-FR" sz="2800" dirty="0"/>
              <a:t> </a:t>
            </a:r>
            <a:r>
              <a:rPr lang="fr-FR" sz="2800" dirty="0" smtClean="0"/>
              <a:t>       par semaine</a:t>
            </a:r>
            <a:endParaRPr lang="fr-FR" sz="2800" dirty="0"/>
          </a:p>
        </p:txBody>
      </p:sp>
      <p:sp>
        <p:nvSpPr>
          <p:cNvPr id="5" name="Rectangle 4"/>
          <p:cNvSpPr/>
          <p:nvPr/>
        </p:nvSpPr>
        <p:spPr>
          <a:xfrm>
            <a:off x="5000628" y="2214554"/>
            <a:ext cx="3000396" cy="15716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143504" y="2285992"/>
            <a:ext cx="268695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  apprentissage </a:t>
            </a:r>
          </a:p>
          <a:p>
            <a:r>
              <a:rPr lang="fr-FR" sz="2800" dirty="0"/>
              <a:t> </a:t>
            </a:r>
            <a:r>
              <a:rPr lang="fr-FR" sz="2800" dirty="0" smtClean="0"/>
              <a:t>   en parallèle</a:t>
            </a:r>
          </a:p>
          <a:p>
            <a:r>
              <a:rPr lang="fr-FR" sz="2800" dirty="0"/>
              <a:t>d</a:t>
            </a:r>
            <a:r>
              <a:rPr lang="fr-FR" sz="2800" dirty="0" smtClean="0"/>
              <a:t>es deux langues</a:t>
            </a:r>
            <a:endParaRPr lang="fr-FR" sz="2800" dirty="0"/>
          </a:p>
        </p:txBody>
      </p:sp>
      <p:sp>
        <p:nvSpPr>
          <p:cNvPr id="8" name="Rectangle 7"/>
          <p:cNvSpPr/>
          <p:nvPr/>
        </p:nvSpPr>
        <p:spPr>
          <a:xfrm>
            <a:off x="2214546" y="4572008"/>
            <a:ext cx="4572032" cy="12144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2214546" y="4714884"/>
            <a:ext cx="5429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des méthodes d’apprentissage  communes aux deux matières</a:t>
            </a:r>
            <a:endParaRPr lang="fr-FR" sz="2800" dirty="0"/>
          </a:p>
        </p:txBody>
      </p:sp>
      <p:sp>
        <p:nvSpPr>
          <p:cNvPr id="10" name="Rectangle avec flèche vers le bas 9"/>
          <p:cNvSpPr/>
          <p:nvPr/>
        </p:nvSpPr>
        <p:spPr>
          <a:xfrm>
            <a:off x="2357422" y="500042"/>
            <a:ext cx="4000528" cy="1214446"/>
          </a:xfrm>
          <a:prstGeom prst="downArrow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Q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428860" y="571480"/>
            <a:ext cx="39240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Comment ça marche ?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5040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fr-FR" dirty="0"/>
          </a:p>
        </p:txBody>
      </p:sp>
      <p:sp>
        <p:nvSpPr>
          <p:cNvPr id="3" name="Rectangle avec flèche vers le bas 2"/>
          <p:cNvSpPr/>
          <p:nvPr/>
        </p:nvSpPr>
        <p:spPr>
          <a:xfrm>
            <a:off x="2928926" y="500042"/>
            <a:ext cx="3071834" cy="1000132"/>
          </a:xfrm>
          <a:prstGeom prst="downArrow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QC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3071802" y="571480"/>
            <a:ext cx="27981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Quels avantages ?</a:t>
            </a:r>
            <a:endParaRPr lang="fr-FR" sz="2800" dirty="0"/>
          </a:p>
        </p:txBody>
      </p:sp>
      <p:sp>
        <p:nvSpPr>
          <p:cNvPr id="5" name="ZoneTexte 4"/>
          <p:cNvSpPr txBox="1"/>
          <p:nvPr/>
        </p:nvSpPr>
        <p:spPr>
          <a:xfrm>
            <a:off x="785786" y="1643050"/>
            <a:ext cx="7572428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fr-FR" dirty="0" smtClean="0"/>
              <a:t>●</a:t>
            </a:r>
            <a:r>
              <a:rPr lang="fr-FR" sz="2400" dirty="0" smtClean="0"/>
              <a:t> plus de curiosité et de vivacité en 6</a:t>
            </a:r>
            <a:r>
              <a:rPr lang="fr-FR" sz="2400" baseline="30000" dirty="0" smtClean="0"/>
              <a:t>ème</a:t>
            </a:r>
            <a:endParaRPr lang="fr-FR" sz="2400" dirty="0" smtClean="0"/>
          </a:p>
          <a:p>
            <a:endParaRPr lang="fr-FR" sz="2400" dirty="0" smtClean="0"/>
          </a:p>
          <a:p>
            <a:r>
              <a:rPr lang="fr-FR" dirty="0" smtClean="0"/>
              <a:t>● </a:t>
            </a:r>
            <a:r>
              <a:rPr lang="fr-FR" sz="2400" dirty="0" smtClean="0"/>
              <a:t>découvrir une nouvelle langue, d’autres cultures</a:t>
            </a:r>
          </a:p>
          <a:p>
            <a:endParaRPr lang="fr-FR" sz="2400" dirty="0" smtClean="0"/>
          </a:p>
          <a:p>
            <a:r>
              <a:rPr lang="fr-FR" dirty="0" smtClean="0"/>
              <a:t>●  </a:t>
            </a:r>
            <a:r>
              <a:rPr lang="fr-FR" sz="2400" dirty="0" smtClean="0"/>
              <a:t>plus de temps pour apprendre la 2</a:t>
            </a:r>
            <a:r>
              <a:rPr lang="fr-FR" sz="2400" baseline="30000" dirty="0" smtClean="0"/>
              <a:t>ème</a:t>
            </a:r>
            <a:r>
              <a:rPr lang="fr-FR" sz="2400" dirty="0" smtClean="0"/>
              <a:t> langue</a:t>
            </a:r>
          </a:p>
          <a:p>
            <a:endParaRPr lang="fr-FR" sz="2400" dirty="0"/>
          </a:p>
          <a:p>
            <a:r>
              <a:rPr lang="fr-FR" dirty="0" smtClean="0"/>
              <a:t>● </a:t>
            </a:r>
            <a:r>
              <a:rPr lang="fr-FR" sz="2400" dirty="0" smtClean="0"/>
              <a:t>effectif réduit en LV2</a:t>
            </a:r>
          </a:p>
          <a:p>
            <a:endParaRPr lang="fr-FR" sz="2400" dirty="0" smtClean="0"/>
          </a:p>
          <a:p>
            <a:r>
              <a:rPr lang="fr-FR" dirty="0" smtClean="0"/>
              <a:t>●</a:t>
            </a:r>
            <a:r>
              <a:rPr lang="fr-FR" sz="2400" dirty="0" smtClean="0"/>
              <a:t> avoir un meilleur niveau  en langue en fin de 3ème</a:t>
            </a:r>
          </a:p>
          <a:p>
            <a:endParaRPr lang="fr-FR" sz="2400" dirty="0"/>
          </a:p>
          <a:p>
            <a:r>
              <a:rPr lang="fr-FR" dirty="0" smtClean="0"/>
              <a:t>●  </a:t>
            </a:r>
            <a:r>
              <a:rPr lang="fr-FR" sz="2400" dirty="0" smtClean="0"/>
              <a:t>être plus à l’aise à l’oral</a:t>
            </a:r>
          </a:p>
          <a:p>
            <a:endParaRPr lang="fr-FR" sz="2400" baseline="30000" dirty="0"/>
          </a:p>
          <a:p>
            <a:endParaRPr lang="fr-FR" sz="2400" baseline="30000" dirty="0" smtClean="0"/>
          </a:p>
          <a:p>
            <a:endParaRPr lang="fr-FR" sz="2400" baseline="30000" dirty="0" smtClean="0"/>
          </a:p>
          <a:p>
            <a:endParaRPr lang="fr-FR" sz="2400" baseline="30000" dirty="0" smtClean="0"/>
          </a:p>
          <a:p>
            <a:endParaRPr lang="fr-FR" sz="2400" dirty="0" smtClean="0"/>
          </a:p>
          <a:p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avec flèche vers le bas 1"/>
          <p:cNvSpPr/>
          <p:nvPr/>
        </p:nvSpPr>
        <p:spPr>
          <a:xfrm>
            <a:off x="1643042" y="714356"/>
            <a:ext cx="5857916" cy="1214446"/>
          </a:xfrm>
          <a:prstGeom prst="downArrow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Q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714480" y="785794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/>
              <a:t>Pourquoi l’anglais et l’allemand ?</a:t>
            </a:r>
            <a:endParaRPr lang="fr-FR" sz="3200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785786" y="2285992"/>
            <a:ext cx="74295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apprentissage simultané                     plus rapide </a:t>
            </a:r>
          </a:p>
          <a:p>
            <a:r>
              <a:rPr lang="fr-FR" sz="2800" dirty="0" smtClean="0"/>
              <a:t>deux langues  proches</a:t>
            </a:r>
            <a:r>
              <a:rPr lang="fr-FR" sz="2800" dirty="0" smtClean="0">
                <a:latin typeface="Arial"/>
                <a:cs typeface="Arial"/>
              </a:rPr>
              <a:t>         </a:t>
            </a:r>
            <a:r>
              <a:rPr lang="fr-FR" sz="6000" dirty="0" smtClean="0">
                <a:latin typeface="Arial"/>
                <a:cs typeface="Arial"/>
              </a:rPr>
              <a:t>=   </a:t>
            </a:r>
            <a:r>
              <a:rPr lang="fr-FR" sz="2800" dirty="0" smtClean="0"/>
              <a:t>plus efficace</a:t>
            </a:r>
          </a:p>
          <a:p>
            <a:endParaRPr lang="fr-FR" sz="2400" dirty="0"/>
          </a:p>
        </p:txBody>
      </p:sp>
      <p:sp>
        <p:nvSpPr>
          <p:cNvPr id="5" name="Flèche droite 4"/>
          <p:cNvSpPr/>
          <p:nvPr/>
        </p:nvSpPr>
        <p:spPr>
          <a:xfrm rot="5400000">
            <a:off x="5000628" y="4143380"/>
            <a:ext cx="357190" cy="214314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428992" y="4786322"/>
            <a:ext cx="3612656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b="1" dirty="0"/>
              <a:t>f</a:t>
            </a:r>
            <a:r>
              <a:rPr lang="fr-FR" sz="2800" b="1" dirty="0" smtClean="0"/>
              <a:t>aire de l’allemand fait </a:t>
            </a:r>
          </a:p>
          <a:p>
            <a:r>
              <a:rPr lang="fr-FR" sz="2800" b="1" dirty="0" smtClean="0"/>
              <a:t> progresser en anglais </a:t>
            </a:r>
          </a:p>
          <a:p>
            <a:r>
              <a:rPr lang="fr-FR" sz="2800" b="1" dirty="0" smtClean="0"/>
              <a:t>         et vice-versa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ulle ronde 2"/>
          <p:cNvSpPr/>
          <p:nvPr/>
        </p:nvSpPr>
        <p:spPr>
          <a:xfrm>
            <a:off x="642910" y="1214422"/>
            <a:ext cx="2928958" cy="1143008"/>
          </a:xfrm>
          <a:prstGeom prst="wedgeEllipseCallout">
            <a:avLst>
              <a:gd name="adj1" fmla="val -28318"/>
              <a:gd name="adj2" fmla="val 7894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Ha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714348" y="1285860"/>
            <a:ext cx="40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     </a:t>
            </a:r>
            <a:r>
              <a:rPr lang="fr-FR" sz="2400" dirty="0" err="1" smtClean="0">
                <a:solidFill>
                  <a:srgbClr val="FF0000"/>
                </a:solidFill>
              </a:rPr>
              <a:t>Hallo</a:t>
            </a:r>
            <a:r>
              <a:rPr lang="fr-FR" sz="2400" dirty="0" smtClean="0">
                <a:solidFill>
                  <a:srgbClr val="FF0000"/>
                </a:solidFill>
              </a:rPr>
              <a:t> !  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Mein</a:t>
            </a:r>
            <a:r>
              <a:rPr lang="fr-FR" sz="2400" dirty="0" smtClean="0">
                <a:solidFill>
                  <a:srgbClr val="FF0000"/>
                </a:solidFill>
              </a:rPr>
              <a:t> Name </a:t>
            </a:r>
            <a:r>
              <a:rPr lang="fr-FR" sz="2400" dirty="0" err="1" smtClean="0">
                <a:solidFill>
                  <a:srgbClr val="FF0000"/>
                </a:solidFill>
              </a:rPr>
              <a:t>ist</a:t>
            </a:r>
            <a:r>
              <a:rPr lang="fr-FR" sz="2400" dirty="0" smtClean="0">
                <a:solidFill>
                  <a:srgbClr val="FF0000"/>
                </a:solidFill>
              </a:rPr>
              <a:t> Lisa.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5" name="Bulle ronde 4"/>
          <p:cNvSpPr/>
          <p:nvPr/>
        </p:nvSpPr>
        <p:spPr>
          <a:xfrm>
            <a:off x="1857356" y="2857496"/>
            <a:ext cx="2500330" cy="1143008"/>
          </a:xfrm>
          <a:prstGeom prst="wedgeEllipseCallout">
            <a:avLst>
              <a:gd name="adj1" fmla="val -54069"/>
              <a:gd name="adj2" fmla="val 5559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2071670" y="3000372"/>
            <a:ext cx="22381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Hello!</a:t>
            </a:r>
          </a:p>
          <a:p>
            <a:r>
              <a:rPr lang="fr-FR" sz="2400" dirty="0" err="1" smtClean="0">
                <a:solidFill>
                  <a:srgbClr val="0070C0"/>
                </a:solidFill>
              </a:rPr>
              <a:t>My</a:t>
            </a:r>
            <a:r>
              <a:rPr lang="fr-FR" sz="2400" dirty="0" smtClean="0">
                <a:solidFill>
                  <a:srgbClr val="0070C0"/>
                </a:solidFill>
              </a:rPr>
              <a:t> </a:t>
            </a:r>
            <a:r>
              <a:rPr lang="fr-FR" sz="2400" dirty="0" err="1" smtClean="0">
                <a:solidFill>
                  <a:srgbClr val="0070C0"/>
                </a:solidFill>
              </a:rPr>
              <a:t>name</a:t>
            </a:r>
            <a:r>
              <a:rPr lang="fr-FR" sz="2400" dirty="0" smtClean="0">
                <a:solidFill>
                  <a:srgbClr val="0070C0"/>
                </a:solidFill>
              </a:rPr>
              <a:t> </a:t>
            </a:r>
            <a:r>
              <a:rPr lang="fr-FR" sz="2400" dirty="0" err="1" smtClean="0">
                <a:solidFill>
                  <a:srgbClr val="0070C0"/>
                </a:solidFill>
              </a:rPr>
              <a:t>is</a:t>
            </a:r>
            <a:r>
              <a:rPr lang="fr-FR" sz="2400" dirty="0" smtClean="0">
                <a:solidFill>
                  <a:srgbClr val="0070C0"/>
                </a:solidFill>
              </a:rPr>
              <a:t> Lisa.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143372" y="785794"/>
            <a:ext cx="1842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>
                <a:solidFill>
                  <a:srgbClr val="FF0000"/>
                </a:solidFill>
              </a:rPr>
              <a:t>Haus</a:t>
            </a:r>
            <a:r>
              <a:rPr lang="fr-FR" sz="2400" dirty="0" smtClean="0"/>
              <a:t>   </a:t>
            </a:r>
            <a:r>
              <a:rPr lang="fr-FR" sz="2400" dirty="0" smtClean="0">
                <a:solidFill>
                  <a:srgbClr val="0070C0"/>
                </a:solidFill>
              </a:rPr>
              <a:t> house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429388" y="1500174"/>
            <a:ext cx="2094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Freund</a:t>
            </a:r>
            <a:r>
              <a:rPr lang="fr-FR" sz="2400" dirty="0" smtClean="0"/>
              <a:t>    </a:t>
            </a:r>
            <a:r>
              <a:rPr lang="fr-FR" sz="2400" dirty="0" err="1" smtClean="0">
                <a:solidFill>
                  <a:srgbClr val="0070C0"/>
                </a:solidFill>
              </a:rPr>
              <a:t>friend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643438" y="2143116"/>
            <a:ext cx="2011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Apfel </a:t>
            </a:r>
            <a:r>
              <a:rPr lang="fr-FR" sz="2400" dirty="0" smtClean="0"/>
              <a:t>      </a:t>
            </a:r>
            <a:r>
              <a:rPr lang="fr-FR" sz="2400" dirty="0" err="1" smtClean="0">
                <a:solidFill>
                  <a:srgbClr val="0070C0"/>
                </a:solidFill>
              </a:rPr>
              <a:t>apple</a:t>
            </a:r>
            <a:endParaRPr lang="fr-FR" sz="2400" dirty="0">
              <a:solidFill>
                <a:srgbClr val="0070C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143248"/>
            <a:ext cx="100013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ZoneTexte 10"/>
          <p:cNvSpPr txBox="1"/>
          <p:nvPr/>
        </p:nvSpPr>
        <p:spPr>
          <a:xfrm>
            <a:off x="928662" y="5000636"/>
            <a:ext cx="21737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I </a:t>
            </a:r>
            <a:r>
              <a:rPr lang="fr-FR" sz="2400" dirty="0" err="1" smtClean="0">
                <a:solidFill>
                  <a:srgbClr val="0070C0"/>
                </a:solidFill>
              </a:rPr>
              <a:t>can</a:t>
            </a:r>
            <a:r>
              <a:rPr lang="fr-FR" sz="2400" dirty="0" smtClean="0">
                <a:solidFill>
                  <a:srgbClr val="0070C0"/>
                </a:solidFill>
              </a:rPr>
              <a:t>    </a:t>
            </a:r>
            <a:r>
              <a:rPr lang="fr-FR" sz="2400" dirty="0" err="1" smtClean="0">
                <a:solidFill>
                  <a:srgbClr val="FF0000"/>
                </a:solidFill>
              </a:rPr>
              <a:t>ich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kann</a:t>
            </a:r>
            <a:endParaRPr lang="fr-FR" sz="2400" dirty="0" smtClean="0">
              <a:solidFill>
                <a:srgbClr val="FF0000"/>
              </a:solidFill>
            </a:endParaRPr>
          </a:p>
          <a:p>
            <a:r>
              <a:rPr lang="fr-FR" sz="2400" dirty="0" smtClean="0">
                <a:solidFill>
                  <a:srgbClr val="0070C0"/>
                </a:solidFill>
              </a:rPr>
              <a:t>I must  </a:t>
            </a:r>
            <a:r>
              <a:rPr lang="fr-FR" sz="2400" dirty="0" err="1" smtClean="0">
                <a:solidFill>
                  <a:srgbClr val="FF0000"/>
                </a:solidFill>
              </a:rPr>
              <a:t>ich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muss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572000" y="4286256"/>
            <a:ext cx="4047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>
                <a:solidFill>
                  <a:srgbClr val="0070C0"/>
                </a:solidFill>
              </a:rPr>
              <a:t>Peter</a:t>
            </a:r>
            <a:r>
              <a:rPr lang="fr-FR" sz="2400" b="1" dirty="0" err="1" smtClean="0">
                <a:solidFill>
                  <a:srgbClr val="0070C0"/>
                </a:solidFill>
              </a:rPr>
              <a:t>’s</a:t>
            </a:r>
            <a:r>
              <a:rPr lang="fr-FR" sz="2400" dirty="0" smtClean="0">
                <a:solidFill>
                  <a:srgbClr val="0070C0"/>
                </a:solidFill>
              </a:rPr>
              <a:t> </a:t>
            </a:r>
            <a:r>
              <a:rPr lang="fr-FR" sz="2400" dirty="0" err="1" smtClean="0">
                <a:solidFill>
                  <a:srgbClr val="0070C0"/>
                </a:solidFill>
              </a:rPr>
              <a:t>brother</a:t>
            </a:r>
            <a:r>
              <a:rPr lang="fr-FR" sz="2400" dirty="0" smtClean="0">
                <a:solidFill>
                  <a:srgbClr val="0070C0"/>
                </a:solidFill>
              </a:rPr>
              <a:t>    </a:t>
            </a:r>
            <a:r>
              <a:rPr lang="fr-FR" sz="2400" dirty="0" smtClean="0">
                <a:solidFill>
                  <a:srgbClr val="FF0000"/>
                </a:solidFill>
              </a:rPr>
              <a:t>Peter</a:t>
            </a:r>
            <a:r>
              <a:rPr lang="fr-FR" sz="2400" b="1" dirty="0" smtClean="0">
                <a:solidFill>
                  <a:srgbClr val="FF0000"/>
                </a:solidFill>
              </a:rPr>
              <a:t>s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Bruder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500562" y="5357826"/>
            <a:ext cx="36872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t</a:t>
            </a:r>
            <a:r>
              <a:rPr lang="fr-FR" sz="2400" dirty="0" smtClean="0">
                <a:solidFill>
                  <a:srgbClr val="0070C0"/>
                </a:solidFill>
              </a:rPr>
              <a:t>o drink    </a:t>
            </a:r>
            <a:r>
              <a:rPr lang="fr-FR" sz="2400" dirty="0" err="1" smtClean="0">
                <a:solidFill>
                  <a:srgbClr val="0070C0"/>
                </a:solidFill>
              </a:rPr>
              <a:t>drank</a:t>
            </a:r>
            <a:r>
              <a:rPr lang="fr-FR" sz="2400" dirty="0" smtClean="0">
                <a:solidFill>
                  <a:srgbClr val="0070C0"/>
                </a:solidFill>
              </a:rPr>
              <a:t>    </a:t>
            </a:r>
            <a:r>
              <a:rPr lang="fr-FR" sz="2400" dirty="0" err="1" smtClean="0">
                <a:solidFill>
                  <a:srgbClr val="0070C0"/>
                </a:solidFill>
              </a:rPr>
              <a:t>drunk</a:t>
            </a:r>
            <a:endParaRPr lang="fr-FR" sz="2400" dirty="0" smtClean="0">
              <a:solidFill>
                <a:srgbClr val="0070C0"/>
              </a:solidFill>
            </a:endParaRPr>
          </a:p>
          <a:p>
            <a:r>
              <a:rPr lang="fr-FR" sz="2400" dirty="0" err="1">
                <a:solidFill>
                  <a:srgbClr val="FF0000"/>
                </a:solidFill>
              </a:rPr>
              <a:t>t</a:t>
            </a:r>
            <a:r>
              <a:rPr lang="fr-FR" sz="2400" dirty="0" err="1" smtClean="0">
                <a:solidFill>
                  <a:srgbClr val="FF0000"/>
                </a:solidFill>
              </a:rPr>
              <a:t>rinken</a:t>
            </a:r>
            <a:r>
              <a:rPr lang="fr-FR" sz="2400" dirty="0" smtClean="0">
                <a:solidFill>
                  <a:srgbClr val="FF0000"/>
                </a:solidFill>
              </a:rPr>
              <a:t>      </a:t>
            </a:r>
            <a:r>
              <a:rPr lang="fr-FR" sz="2400" dirty="0" err="1" smtClean="0">
                <a:solidFill>
                  <a:srgbClr val="FF0000"/>
                </a:solidFill>
              </a:rPr>
              <a:t>trank</a:t>
            </a:r>
            <a:r>
              <a:rPr lang="fr-FR" sz="2400" dirty="0" smtClean="0">
                <a:solidFill>
                  <a:srgbClr val="FF0000"/>
                </a:solidFill>
              </a:rPr>
              <a:t>    </a:t>
            </a:r>
            <a:r>
              <a:rPr lang="fr-FR" sz="2400" dirty="0" err="1" smtClean="0">
                <a:solidFill>
                  <a:srgbClr val="FF0000"/>
                </a:solidFill>
              </a:rPr>
              <a:t>getrunken</a:t>
            </a:r>
            <a:endParaRPr lang="fr-FR" sz="2400" dirty="0">
              <a:solidFill>
                <a:srgbClr val="FF0000"/>
              </a:solidFill>
            </a:endParaRPr>
          </a:p>
        </p:txBody>
      </p:sp>
      <p:pic>
        <p:nvPicPr>
          <p:cNvPr id="14" name="Picture 2"/>
          <p:cNvPicPr/>
          <p:nvPr/>
        </p:nvPicPr>
        <p:blipFill>
          <a:blip r:embed="rId3"/>
          <a:srcRect l="13052" r="13024"/>
          <a:stretch/>
        </p:blipFill>
        <p:spPr>
          <a:xfrm>
            <a:off x="6215074" y="214290"/>
            <a:ext cx="856080" cy="947520"/>
          </a:xfrm>
          <a:prstGeom prst="rect">
            <a:avLst/>
          </a:prstGeom>
          <a:ln w="9525">
            <a:noFill/>
          </a:ln>
        </p:spPr>
      </p:pic>
      <p:pic>
        <p:nvPicPr>
          <p:cNvPr id="15" name="Picture 2"/>
          <p:cNvPicPr/>
          <p:nvPr/>
        </p:nvPicPr>
        <p:blipFill>
          <a:blip r:embed="rId4"/>
          <a:stretch/>
        </p:blipFill>
        <p:spPr>
          <a:xfrm>
            <a:off x="5072066" y="3000372"/>
            <a:ext cx="1070640" cy="806400"/>
          </a:xfrm>
          <a:prstGeom prst="rect">
            <a:avLst/>
          </a:prstGeom>
          <a:ln w="9525">
            <a:noFill/>
          </a:ln>
        </p:spPr>
      </p:pic>
      <p:sp>
        <p:nvSpPr>
          <p:cNvPr id="16" name="ZoneTexte 15"/>
          <p:cNvSpPr txBox="1"/>
          <p:nvPr/>
        </p:nvSpPr>
        <p:spPr>
          <a:xfrm>
            <a:off x="6715140" y="3214686"/>
            <a:ext cx="1712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>
                <a:solidFill>
                  <a:srgbClr val="FF0000"/>
                </a:solidFill>
              </a:rPr>
              <a:t>Katze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smtClean="0"/>
              <a:t>      </a:t>
            </a:r>
            <a:r>
              <a:rPr lang="fr-FR" sz="2400" dirty="0" smtClean="0">
                <a:solidFill>
                  <a:srgbClr val="0070C0"/>
                </a:solidFill>
              </a:rPr>
              <a:t>cat</a:t>
            </a:r>
            <a:endParaRPr lang="fr-FR" sz="2400" dirty="0">
              <a:solidFill>
                <a:srgbClr val="0070C0"/>
              </a:solidFill>
            </a:endParaRPr>
          </a:p>
        </p:txBody>
      </p:sp>
      <p:pic>
        <p:nvPicPr>
          <p:cNvPr id="17" name="Picture 2"/>
          <p:cNvPicPr/>
          <p:nvPr/>
        </p:nvPicPr>
        <p:blipFill>
          <a:blip r:embed="rId5"/>
          <a:stretch/>
        </p:blipFill>
        <p:spPr>
          <a:xfrm>
            <a:off x="7286644" y="2000240"/>
            <a:ext cx="1213560" cy="1073520"/>
          </a:xfrm>
          <a:prstGeom prst="rect">
            <a:avLst/>
          </a:prstGeom>
          <a:ln w="9525">
            <a:noFill/>
          </a:ln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6"/>
          <a:srcRect l="20472" r="20472"/>
          <a:stretch>
            <a:fillRect/>
          </a:stretch>
        </p:blipFill>
        <p:spPr bwMode="auto">
          <a:xfrm>
            <a:off x="4286248" y="1357298"/>
            <a:ext cx="642942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avec flèche vers le bas 3"/>
          <p:cNvSpPr/>
          <p:nvPr/>
        </p:nvSpPr>
        <p:spPr>
          <a:xfrm>
            <a:off x="1571604" y="714356"/>
            <a:ext cx="5857916" cy="1214446"/>
          </a:xfrm>
          <a:prstGeom prst="downArrow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Q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1071538" y="3357562"/>
            <a:ext cx="69355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l</a:t>
            </a:r>
            <a:r>
              <a:rPr lang="fr-FR" sz="2800" dirty="0" smtClean="0"/>
              <a:t>es deux langues les plus demandés en France </a:t>
            </a:r>
          </a:p>
          <a:p>
            <a:r>
              <a:rPr lang="fr-FR" sz="2800" dirty="0" smtClean="0"/>
              <a:t>                    sur le marché  de l’emploi</a:t>
            </a:r>
            <a:endParaRPr lang="fr-FR" sz="2800" dirty="0"/>
          </a:p>
        </p:txBody>
      </p:sp>
      <p:sp>
        <p:nvSpPr>
          <p:cNvPr id="3" name="ZoneTexte 2"/>
          <p:cNvSpPr txBox="1"/>
          <p:nvPr/>
        </p:nvSpPr>
        <p:spPr>
          <a:xfrm>
            <a:off x="1714480" y="785794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/>
              <a:t>Pourquoi l’anglais et l’allemand ?</a:t>
            </a:r>
            <a:endParaRPr lang="fr-FR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2844" y="357166"/>
            <a:ext cx="792961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/>
              <a:t>     L’allemand est la langue la plus parlée en Europe</a:t>
            </a:r>
          </a:p>
          <a:p>
            <a:endParaRPr lang="fr-FR" sz="2400" b="1" dirty="0"/>
          </a:p>
          <a:p>
            <a:endParaRPr lang="fr-FR" sz="2400" b="1" dirty="0" smtClean="0"/>
          </a:p>
          <a:p>
            <a:r>
              <a:rPr lang="fr-FR" sz="2400" dirty="0" smtClean="0"/>
              <a:t>   la langue maternelle de 100</a:t>
            </a:r>
          </a:p>
          <a:p>
            <a:r>
              <a:rPr lang="fr-FR" sz="2400" dirty="0" smtClean="0"/>
              <a:t>        millions d’Européens </a:t>
            </a:r>
            <a:endParaRPr lang="fr-FR" sz="2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000372"/>
            <a:ext cx="2786081" cy="291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" name="Connecteur droit avec flèche 3"/>
          <p:cNvCxnSpPr/>
          <p:nvPr/>
        </p:nvCxnSpPr>
        <p:spPr>
          <a:xfrm>
            <a:off x="1571604" y="3429000"/>
            <a:ext cx="785818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428596" y="3000372"/>
            <a:ext cx="1510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Allemagne</a:t>
            </a:r>
            <a:endParaRPr lang="fr-FR" sz="2400" dirty="0"/>
          </a:p>
        </p:txBody>
      </p:sp>
      <p:cxnSp>
        <p:nvCxnSpPr>
          <p:cNvPr id="6" name="Connecteur droit avec flèche 5"/>
          <p:cNvCxnSpPr/>
          <p:nvPr/>
        </p:nvCxnSpPr>
        <p:spPr>
          <a:xfrm rot="10800000">
            <a:off x="5000628" y="5500702"/>
            <a:ext cx="785818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5357818" y="5857892"/>
            <a:ext cx="1250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Autriche</a:t>
            </a:r>
            <a:endParaRPr lang="fr-FR" sz="2400" dirty="0"/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1428728" y="5357826"/>
            <a:ext cx="85725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428596" y="5214950"/>
            <a:ext cx="952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Suisse</a:t>
            </a:r>
            <a:endParaRPr lang="fr-FR" sz="2400" dirty="0"/>
          </a:p>
        </p:txBody>
      </p:sp>
      <p:sp>
        <p:nvSpPr>
          <p:cNvPr id="10" name="ZoneTexte 9"/>
          <p:cNvSpPr txBox="1"/>
          <p:nvPr/>
        </p:nvSpPr>
        <p:spPr>
          <a:xfrm>
            <a:off x="4214810" y="1928802"/>
            <a:ext cx="47361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¼ </a:t>
            </a:r>
            <a:r>
              <a:rPr lang="fr-FR" dirty="0" smtClean="0"/>
              <a:t>  </a:t>
            </a:r>
            <a:r>
              <a:rPr lang="fr-FR" sz="2400" dirty="0" smtClean="0"/>
              <a:t>des élèves de l’UE apprennent</a:t>
            </a:r>
          </a:p>
          <a:p>
            <a:r>
              <a:rPr lang="fr-FR" sz="2400" dirty="0" smtClean="0"/>
              <a:t> l’allemand comme langue étrangère</a:t>
            </a:r>
            <a:endParaRPr lang="fr-FR" sz="2400" dirty="0"/>
          </a:p>
        </p:txBody>
      </p:sp>
      <p:pic>
        <p:nvPicPr>
          <p:cNvPr id="16" name="Picture 2"/>
          <p:cNvPicPr/>
          <p:nvPr/>
        </p:nvPicPr>
        <p:blipFill>
          <a:blip r:embed="rId3"/>
          <a:srcRect t="33963" r="48932"/>
          <a:stretch/>
        </p:blipFill>
        <p:spPr>
          <a:xfrm>
            <a:off x="6143636" y="3071810"/>
            <a:ext cx="1928520" cy="187524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357166"/>
            <a:ext cx="79989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b="1" dirty="0" smtClean="0"/>
              <a:t>Pour trouver un emploi, l’allemand fait </a:t>
            </a:r>
            <a:r>
              <a:rPr lang="fr-FR" sz="2800" b="1" smtClean="0"/>
              <a:t>la différence.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428596" y="1214422"/>
            <a:ext cx="3520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1</a:t>
            </a:r>
            <a:r>
              <a:rPr lang="fr-FR" sz="2400" b="1" baseline="30000" dirty="0" smtClean="0"/>
              <a:t>er</a:t>
            </a:r>
            <a:r>
              <a:rPr lang="fr-FR" sz="2400" b="1" dirty="0" smtClean="0"/>
              <a:t> partenaire </a:t>
            </a:r>
            <a:r>
              <a:rPr lang="fr-FR" sz="2400" dirty="0" smtClean="0"/>
              <a:t>économique</a:t>
            </a:r>
            <a:endParaRPr lang="fr-FR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57364"/>
            <a:ext cx="467900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357686" y="471488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2400" b="1" u="none" strike="noStrike" dirty="0" smtClean="0"/>
              <a:t> 2ème langue </a:t>
            </a:r>
            <a:r>
              <a:rPr lang="fr-FR" sz="2400" u="none" strike="noStrike" dirty="0" smtClean="0"/>
              <a:t>étrangère</a:t>
            </a:r>
          </a:p>
          <a:p>
            <a:r>
              <a:rPr lang="fr-FR" sz="2400" u="none" strike="noStrike" dirty="0" smtClean="0"/>
              <a:t> </a:t>
            </a:r>
            <a:r>
              <a:rPr lang="fr-FR" sz="2400" b="0" u="none" strike="noStrike" dirty="0" smtClean="0"/>
              <a:t>la plus utilisée dans les entreprises </a:t>
            </a:r>
          </a:p>
          <a:p>
            <a:r>
              <a:rPr lang="fr-FR" sz="2400" b="0" u="none" strike="noStrike" dirty="0" smtClean="0"/>
              <a:t> </a:t>
            </a:r>
            <a:r>
              <a:rPr lang="fr-FR" sz="2400" b="1" u="none" strike="noStrike" dirty="0" smtClean="0"/>
              <a:t>après l'anglais</a:t>
            </a:r>
            <a:endParaRPr lang="fr-FR" sz="2400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428868"/>
            <a:ext cx="371978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oneTexte 7"/>
          <p:cNvSpPr txBox="1"/>
          <p:nvPr/>
        </p:nvSpPr>
        <p:spPr>
          <a:xfrm>
            <a:off x="428596" y="6143644"/>
            <a:ext cx="2666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/>
              <a:t>Sources: http:lekiosque.finances.gouv.fr</a:t>
            </a:r>
          </a:p>
          <a:p>
            <a:r>
              <a:rPr lang="fr-FR" sz="1200" i="1" dirty="0" smtClean="0"/>
              <a:t>                www.pole-emploi.fr</a:t>
            </a:r>
            <a:endParaRPr lang="fr-FR" sz="1200" i="1" dirty="0"/>
          </a:p>
        </p:txBody>
      </p:sp>
      <p:sp>
        <p:nvSpPr>
          <p:cNvPr id="9" name="Rectangle 8"/>
          <p:cNvSpPr/>
          <p:nvPr/>
        </p:nvSpPr>
        <p:spPr>
          <a:xfrm>
            <a:off x="285720" y="442913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2400" b="1" dirty="0" smtClean="0"/>
              <a:t>13 millions de touristes </a:t>
            </a:r>
            <a:r>
              <a:rPr lang="fr-FR" sz="2400" dirty="0" smtClean="0"/>
              <a:t>germanophones viennent </a:t>
            </a:r>
          </a:p>
          <a:p>
            <a:r>
              <a:rPr lang="fr-FR" sz="2400" dirty="0" smtClean="0"/>
              <a:t>en France chaque année.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71472" y="2285992"/>
            <a:ext cx="45947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L’allemand est une langue:</a:t>
            </a:r>
            <a:endParaRPr lang="fr-FR" sz="3200" dirty="0"/>
          </a:p>
        </p:txBody>
      </p:sp>
      <p:sp>
        <p:nvSpPr>
          <p:cNvPr id="3" name="ZoneTexte 2"/>
          <p:cNvSpPr txBox="1"/>
          <p:nvPr/>
        </p:nvSpPr>
        <p:spPr>
          <a:xfrm>
            <a:off x="1285852" y="3500438"/>
            <a:ext cx="14205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logique</a:t>
            </a:r>
            <a:endParaRPr lang="fr-FR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3929058" y="4214818"/>
            <a:ext cx="14430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ludique</a:t>
            </a:r>
            <a:endParaRPr lang="fr-FR" sz="3200" dirty="0"/>
          </a:p>
        </p:txBody>
      </p:sp>
      <p:sp>
        <p:nvSpPr>
          <p:cNvPr id="5" name="ZoneTexte 4"/>
          <p:cNvSpPr txBox="1"/>
          <p:nvPr/>
        </p:nvSpPr>
        <p:spPr>
          <a:xfrm>
            <a:off x="6000760" y="5072074"/>
            <a:ext cx="21205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phonétique</a:t>
            </a:r>
            <a:endParaRPr lang="fr-FR" sz="3200" dirty="0"/>
          </a:p>
        </p:txBody>
      </p:sp>
      <p:sp>
        <p:nvSpPr>
          <p:cNvPr id="6" name="ZoneTexte 5"/>
          <p:cNvSpPr txBox="1"/>
          <p:nvPr/>
        </p:nvSpPr>
        <p:spPr>
          <a:xfrm>
            <a:off x="6215074" y="3143248"/>
            <a:ext cx="19091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structurée</a:t>
            </a:r>
            <a:endParaRPr lang="fr-FR" sz="3200" dirty="0"/>
          </a:p>
        </p:txBody>
      </p:sp>
      <p:sp>
        <p:nvSpPr>
          <p:cNvPr id="7" name="ZoneTexte 6"/>
          <p:cNvSpPr txBox="1"/>
          <p:nvPr/>
        </p:nvSpPr>
        <p:spPr>
          <a:xfrm>
            <a:off x="2000232" y="5500702"/>
            <a:ext cx="2971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/>
              <a:t>a</a:t>
            </a:r>
            <a:r>
              <a:rPr lang="fr-FR" sz="3200" dirty="0" smtClean="0"/>
              <a:t>ccessible à tous</a:t>
            </a:r>
            <a:endParaRPr lang="fr-FR" sz="3200" dirty="0"/>
          </a:p>
        </p:txBody>
      </p:sp>
      <p:sp>
        <p:nvSpPr>
          <p:cNvPr id="8" name="Rectangle avec flèche vers le bas 7"/>
          <p:cNvSpPr/>
          <p:nvPr/>
        </p:nvSpPr>
        <p:spPr>
          <a:xfrm>
            <a:off x="2214546" y="428604"/>
            <a:ext cx="4572032" cy="1214446"/>
          </a:xfrm>
          <a:prstGeom prst="downArrow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Q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2285984" y="500042"/>
            <a:ext cx="4475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/>
              <a:t>L’allemand, c’est quoi ?</a:t>
            </a:r>
            <a:endParaRPr lang="fr-F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450</Words>
  <Application>Microsoft Office PowerPoint</Application>
  <PresentationFormat>Affichage à l'écran (4:3)</PresentationFormat>
  <Paragraphs>142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professeur</dc:creator>
  <cp:lastModifiedBy>professeur</cp:lastModifiedBy>
  <cp:revision>85</cp:revision>
  <dcterms:created xsi:type="dcterms:W3CDTF">2022-06-01T13:00:23Z</dcterms:created>
  <dcterms:modified xsi:type="dcterms:W3CDTF">2024-04-28T09:23:12Z</dcterms:modified>
</cp:coreProperties>
</file>